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3" r:id="rId2"/>
  </p:sldMasterIdLst>
  <p:notesMasterIdLst>
    <p:notesMasterId r:id="rId46"/>
  </p:notesMasterIdLst>
  <p:handoutMasterIdLst>
    <p:handoutMasterId r:id="rId47"/>
  </p:handoutMasterIdLst>
  <p:sldIdLst>
    <p:sldId id="610" r:id="rId3"/>
    <p:sldId id="616" r:id="rId4"/>
    <p:sldId id="620" r:id="rId5"/>
    <p:sldId id="656" r:id="rId6"/>
    <p:sldId id="617" r:id="rId7"/>
    <p:sldId id="619" r:id="rId8"/>
    <p:sldId id="618" r:id="rId9"/>
    <p:sldId id="622" r:id="rId10"/>
    <p:sldId id="624" r:id="rId11"/>
    <p:sldId id="625" r:id="rId12"/>
    <p:sldId id="626" r:id="rId13"/>
    <p:sldId id="636" r:id="rId14"/>
    <p:sldId id="637" r:id="rId15"/>
    <p:sldId id="640" r:id="rId16"/>
    <p:sldId id="648" r:id="rId17"/>
    <p:sldId id="581" r:id="rId18"/>
    <p:sldId id="653" r:id="rId19"/>
    <p:sldId id="608" r:id="rId20"/>
    <p:sldId id="651" r:id="rId21"/>
    <p:sldId id="485" r:id="rId22"/>
    <p:sldId id="605" r:id="rId23"/>
    <p:sldId id="606" r:id="rId24"/>
    <p:sldId id="654" r:id="rId25"/>
    <p:sldId id="655" r:id="rId26"/>
    <p:sldId id="535" r:id="rId27"/>
    <p:sldId id="591" r:id="rId28"/>
    <p:sldId id="539" r:id="rId29"/>
    <p:sldId id="592" r:id="rId30"/>
    <p:sldId id="599" r:id="rId31"/>
    <p:sldId id="593" r:id="rId32"/>
    <p:sldId id="600" r:id="rId33"/>
    <p:sldId id="601" r:id="rId34"/>
    <p:sldId id="602" r:id="rId35"/>
    <p:sldId id="477" r:id="rId36"/>
    <p:sldId id="582" r:id="rId37"/>
    <p:sldId id="588" r:id="rId38"/>
    <p:sldId id="587" r:id="rId39"/>
    <p:sldId id="552" r:id="rId40"/>
    <p:sldId id="553" r:id="rId41"/>
    <p:sldId id="627" r:id="rId42"/>
    <p:sldId id="594" r:id="rId43"/>
    <p:sldId id="595" r:id="rId44"/>
    <p:sldId id="652" r:id="rId45"/>
  </p:sldIdLst>
  <p:sldSz cx="9144000" cy="6858000" type="letter"/>
  <p:notesSz cx="6858000" cy="9296400"/>
  <p:custShowLst>
    <p:custShow name="Consultant Presentation" id="0">
      <p:sldLst/>
    </p:custShow>
  </p:custShowLst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accent2"/>
      </a:buClr>
      <a:buFont typeface="Monotype Sorts" pitchFamily="2" charset="2"/>
      <a:buChar char="n"/>
      <a:defRPr kumimoji="1" sz="2400" kern="1200">
        <a:solidFill>
          <a:schemeClr val="accent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accent2"/>
      </a:buClr>
      <a:buFont typeface="Monotype Sorts" pitchFamily="2" charset="2"/>
      <a:buChar char="n"/>
      <a:defRPr kumimoji="1" sz="2400" kern="1200">
        <a:solidFill>
          <a:schemeClr val="accent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accent2"/>
      </a:buClr>
      <a:buFont typeface="Monotype Sorts" pitchFamily="2" charset="2"/>
      <a:buChar char="n"/>
      <a:defRPr kumimoji="1" sz="2400" kern="1200">
        <a:solidFill>
          <a:schemeClr val="accent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accent2"/>
      </a:buClr>
      <a:buFont typeface="Monotype Sorts" pitchFamily="2" charset="2"/>
      <a:buChar char="n"/>
      <a:defRPr kumimoji="1" sz="2400" kern="1200">
        <a:solidFill>
          <a:schemeClr val="accent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accent2"/>
      </a:buClr>
      <a:buFont typeface="Monotype Sorts" pitchFamily="2" charset="2"/>
      <a:buChar char="n"/>
      <a:defRPr kumimoji="1" sz="2400" kern="1200">
        <a:solidFill>
          <a:schemeClr val="accent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accent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accent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accent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accent1"/>
        </a:solidFill>
        <a:latin typeface="Verdana" pitchFamily="34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shh5vCrEyG5b2FitNpKz1w==" hashData="pUxtKN0rAbfy32EMzF/M/l6qzdI="/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>
        <p15:guide id="1" orient="horz" pos="316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 xmlns:mv="urn:schemas-microsoft-com:mac:vml" xmlns:mc="http://schemas.openxmlformats.org/markup-compatibility/2006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F70"/>
    <a:srgbClr val="1365FB"/>
    <a:srgbClr val="B3B9C4"/>
    <a:srgbClr val="FEC500"/>
    <a:srgbClr val="F7BE3A"/>
    <a:srgbClr val="FFFF00"/>
    <a:srgbClr val="027207"/>
    <a:srgbClr val="0066FF"/>
    <a:srgbClr val="0000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5" autoAdjust="0"/>
    <p:restoredTop sz="86410" autoAdjust="0"/>
  </p:normalViewPr>
  <p:slideViewPr>
    <p:cSldViewPr>
      <p:cViewPr>
        <p:scale>
          <a:sx n="155" d="100"/>
          <a:sy n="155" d="100"/>
        </p:scale>
        <p:origin x="-1632" y="-80"/>
      </p:cViewPr>
      <p:guideLst>
        <p:guide orient="horz" pos="3840"/>
        <p:guide orient="horz" pos="1968"/>
        <p:guide orient="horz" pos="432"/>
        <p:guide pos="1920"/>
      </p:guideLst>
    </p:cSldViewPr>
  </p:slideViewPr>
  <p:outlineViewPr>
    <p:cViewPr>
      <p:scale>
        <a:sx n="33" d="100"/>
        <a:sy n="33" d="100"/>
      </p:scale>
      <p:origin x="0" y="-202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5" d="100"/>
          <a:sy n="75" d="100"/>
        </p:scale>
        <p:origin x="1758" y="-55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FontTx/>
              <a:buNone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Engineering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FontTx/>
              <a:buNone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8288E16-86DC-4736-90A1-AA492508B346}" type="datetime1">
              <a:rPr lang="en-US"/>
              <a:pPr>
                <a:defRPr/>
              </a:pPr>
              <a:t>6/15/15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FontTx/>
              <a:buNone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Appreciation Training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FontTx/>
              <a:buNone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8229016-D680-40BC-BE9C-27A578762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71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FontTx/>
              <a:buNone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FontTx/>
              <a:buNone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008111C-4F6E-404A-B9E5-8B788A67AA6C}" type="datetime1">
              <a:rPr lang="en-US"/>
              <a:pPr>
                <a:defRPr/>
              </a:pPr>
              <a:t>6/15/15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FontTx/>
              <a:buNone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FontTx/>
              <a:buNone/>
              <a:defRPr kumimoji="0"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7AB4099-0501-4C6B-9FE6-E86C19ED3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5747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41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61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61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4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75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32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24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24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AA3EF92D-941A-483D-AC87-E4812D400F84}" type="datetime1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6/15/15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2903B8FA-D6FA-43A7-8042-F902496A125D}" type="slidenum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i="1" dirty="0" smtClean="0"/>
          </a:p>
        </p:txBody>
      </p:sp>
    </p:spTree>
    <p:extLst>
      <p:ext uri="{BB962C8B-B14F-4D97-AF65-F5344CB8AC3E}">
        <p14:creationId xmlns:p14="http://schemas.microsoft.com/office/powerpoint/2010/main" val="3304161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AA3EF92D-941A-483D-AC87-E4812D400F84}" type="datetime1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6/15/15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2903B8FA-D6FA-43A7-8042-F902496A125D}" type="slidenum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i="1" dirty="0" smtClean="0"/>
          </a:p>
        </p:txBody>
      </p:sp>
    </p:spTree>
    <p:extLst>
      <p:ext uri="{BB962C8B-B14F-4D97-AF65-F5344CB8AC3E}">
        <p14:creationId xmlns:p14="http://schemas.microsoft.com/office/powerpoint/2010/main" val="1663383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8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42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AA3EF92D-941A-483D-AC87-E4812D400F84}" type="datetime1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6/15/15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2903B8FA-D6FA-43A7-8042-F902496A125D}" type="slidenum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i="1" dirty="0" smtClean="0"/>
          </a:p>
        </p:txBody>
      </p:sp>
    </p:spTree>
    <p:extLst>
      <p:ext uri="{BB962C8B-B14F-4D97-AF65-F5344CB8AC3E}">
        <p14:creationId xmlns:p14="http://schemas.microsoft.com/office/powerpoint/2010/main" val="1946403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AA3EF92D-941A-483D-AC87-E4812D400F84}" type="datetime1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6/15/15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2903B8FA-D6FA-43A7-8042-F902496A125D}" type="slidenum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29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i="1" dirty="0" smtClean="0"/>
          </a:p>
        </p:txBody>
      </p:sp>
    </p:spTree>
    <p:extLst>
      <p:ext uri="{BB962C8B-B14F-4D97-AF65-F5344CB8AC3E}">
        <p14:creationId xmlns:p14="http://schemas.microsoft.com/office/powerpoint/2010/main" val="868025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AA3EF92D-941A-483D-AC87-E4812D400F84}" type="datetime1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6/15/15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2903B8FA-D6FA-43A7-8042-F902496A125D}" type="slidenum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30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i="1" dirty="0" smtClean="0"/>
          </a:p>
        </p:txBody>
      </p:sp>
    </p:spTree>
    <p:extLst>
      <p:ext uri="{BB962C8B-B14F-4D97-AF65-F5344CB8AC3E}">
        <p14:creationId xmlns:p14="http://schemas.microsoft.com/office/powerpoint/2010/main" val="1344867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AA3EF92D-941A-483D-AC87-E4812D400F84}" type="datetime1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6/15/15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2903B8FA-D6FA-43A7-8042-F902496A125D}" type="slidenum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31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i="1" dirty="0" smtClean="0"/>
          </a:p>
        </p:txBody>
      </p:sp>
    </p:spTree>
    <p:extLst>
      <p:ext uri="{BB962C8B-B14F-4D97-AF65-F5344CB8AC3E}">
        <p14:creationId xmlns:p14="http://schemas.microsoft.com/office/powerpoint/2010/main" val="885835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AA3EF92D-941A-483D-AC87-E4812D400F84}" type="datetime1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6/15/15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2903B8FA-D6FA-43A7-8042-F902496A125D}" type="slidenum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32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i="1" dirty="0" smtClean="0"/>
          </a:p>
        </p:txBody>
      </p:sp>
    </p:spTree>
    <p:extLst>
      <p:ext uri="{BB962C8B-B14F-4D97-AF65-F5344CB8AC3E}">
        <p14:creationId xmlns:p14="http://schemas.microsoft.com/office/powerpoint/2010/main" val="2984061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AA3EF92D-941A-483D-AC87-E4812D400F84}" type="datetime1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6/15/15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2903B8FA-D6FA-43A7-8042-F902496A125D}" type="slidenum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33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i="1" dirty="0" smtClean="0"/>
          </a:p>
        </p:txBody>
      </p:sp>
    </p:spTree>
    <p:extLst>
      <p:ext uri="{BB962C8B-B14F-4D97-AF65-F5344CB8AC3E}">
        <p14:creationId xmlns:p14="http://schemas.microsoft.com/office/powerpoint/2010/main" val="1440445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ED4227F4-B8C2-4ED4-828B-92D5FC287067}" type="datetime1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6/15/15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 defTabSz="931863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6F583BDC-2476-4618-9944-0B81B9786DF4}" type="slidenum">
              <a:rPr kumimoji="0" lang="en-US" sz="1200" smtClean="0">
                <a:solidFill>
                  <a:schemeClr val="tx1"/>
                </a:solidFill>
                <a:latin typeface="Times New Roman" pitchFamily="18" charset="0"/>
              </a:rPr>
              <a:pPr/>
              <a:t>34</a:t>
            </a:fld>
            <a:endParaRPr kumimoji="0" lang="en-US" sz="12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4480157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43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13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07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696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62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6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27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35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69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51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8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08111C-4F6E-404A-B9E5-8B788A67AA6C}" type="datetime1">
              <a:rPr lang="en-US" smtClean="0"/>
              <a:pPr>
                <a:defRPr/>
              </a:pPr>
              <a:t>6/15/15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B4099-0501-4C6B-9FE6-E86C19ED33F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1.xml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1.xml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1.xml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1.xml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1.xml"/><Relationship Id="rId3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1.xml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1.xml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spcBef>
                <a:spcPts val="0"/>
              </a:spcBef>
              <a:defRPr kumimoji="0" lang="en-US" sz="6000" b="1" i="0" u="none" strike="noStrike" kern="1200" cap="none" spc="-15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152400" dist="1143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21324-01D4-4B47-9750-37CBA7AA49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08E1FF-DF92-4032-AD54-1FFE5F9AE1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7162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1981200"/>
            <a:ext cx="3505200" cy="41148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10200" y="1981200"/>
            <a:ext cx="35052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6843-11C2-407B-90B4-272EA05A0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6348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gradFill rotWithShape="0">
          <a:gsLst>
            <a:gs pos="0">
              <a:srgbClr val="005867"/>
            </a:gs>
            <a:gs pos="100000">
              <a:schemeClr val="bg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0" y="3276600"/>
            <a:ext cx="914400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651510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kumimoji="0" lang="en-US" sz="800" smtClean="0">
                <a:solidFill>
                  <a:schemeClr val="bg1"/>
                </a:solidFill>
                <a:latin typeface="Arial Narrow" pitchFamily="34" charset="0"/>
              </a:rPr>
              <a:t>Copyright NOVAX Ind. Corp. 2012. All rights reserved.</a:t>
            </a:r>
            <a:endParaRPr kumimoji="0" lang="en-CA" sz="80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447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248400"/>
            <a:ext cx="25146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0"/>
              </a:spcBef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47E2E-9A5B-451E-8AF1-7694801E0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33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01000" cy="762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36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38600" cy="4572000"/>
          </a:xfrm>
        </p:spPr>
        <p:txBody>
          <a:bodyPr/>
          <a:lstStyle>
            <a:lvl1pPr>
              <a:defRPr>
                <a:latin typeface="Verdana" pitchFamily="34" charset="0"/>
                <a:cs typeface="Arial" pitchFamily="34" charset="0"/>
              </a:defRPr>
            </a:lvl1pPr>
            <a:lvl2pPr>
              <a:defRPr>
                <a:latin typeface="Verdana" pitchFamily="34" charset="0"/>
                <a:cs typeface="Arial" pitchFamily="34" charset="0"/>
              </a:defRPr>
            </a:lvl2pPr>
            <a:lvl3pPr>
              <a:defRPr>
                <a:latin typeface="Verdana" pitchFamily="34" charset="0"/>
                <a:cs typeface="Arial" pitchFamily="34" charset="0"/>
              </a:defRPr>
            </a:lvl3pPr>
            <a:lvl4pPr>
              <a:defRPr>
                <a:latin typeface="Verdana" pitchFamily="34" charset="0"/>
                <a:cs typeface="Arial" pitchFamily="34" charset="0"/>
              </a:defRPr>
            </a:lvl4pPr>
            <a:lvl5pPr>
              <a:defRPr>
                <a:latin typeface="Verdana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19200"/>
            <a:ext cx="3505200" cy="4572000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  <a:lvl2pPr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fld id="{3E316CF7-D800-4368-8E11-20508EF45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2590800" y="6610350"/>
            <a:ext cx="4086225" cy="247650"/>
          </a:xfrm>
        </p:spPr>
        <p:txBody>
          <a:bodyPr/>
          <a:lstStyle>
            <a:lvl1pPr algn="ctr">
              <a:buNone/>
              <a:defRPr/>
            </a:lvl1pPr>
          </a:lstStyle>
          <a:p>
            <a:pPr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pic>
        <p:nvPicPr>
          <p:cNvPr id="8" name="Picture 7" descr="tiny-globe.png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228600"/>
            <a:ext cx="75513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589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68485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9364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4947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01915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0244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  <a:effectLst/>
        </p:spPr>
        <p:txBody>
          <a:bodyPr/>
          <a:lstStyle>
            <a:lvl1pPr>
              <a:defRPr b="0" i="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cs typeface="Arial"/>
              </a:defRPr>
            </a:lvl1pPr>
            <a:lvl2pPr>
              <a:defRPr b="0" i="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cs typeface="Arial"/>
              </a:defRPr>
            </a:lvl2pPr>
            <a:lvl3pPr>
              <a:defRPr b="0" i="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cs typeface="Arial"/>
              </a:defRPr>
            </a:lvl3pPr>
            <a:lvl4pPr>
              <a:defRPr b="0" i="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cs typeface="Arial"/>
              </a:defRPr>
            </a:lvl4pPr>
            <a:lvl5pPr>
              <a:defRPr b="0" i="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lnSpc>
                <a:spcPts val="4000"/>
              </a:lnSpc>
              <a:defRPr b="1" i="0" spc="-150">
                <a:solidFill>
                  <a:srgbClr val="FEC500"/>
                </a:solidFill>
                <a:effectLst>
                  <a:outerShdw blurRad="266700" dist="139700" dir="2700000">
                    <a:srgbClr val="000000"/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ln>
            <a:noFill/>
          </a:ln>
        </p:spPr>
        <p:txBody>
          <a:bodyPr/>
          <a:lstStyle>
            <a:lvl1pPr>
              <a:defRPr b="0" i="1">
                <a:solidFill>
                  <a:schemeClr val="tx1">
                    <a:alpha val="79000"/>
                  </a:schemeClr>
                </a:solidFill>
                <a:latin typeface="Arial"/>
                <a:cs typeface="Arial"/>
              </a:defRPr>
            </a:lvl1pPr>
          </a:lstStyle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ln>
            <a:noFill/>
          </a:ln>
        </p:spPr>
        <p:txBody>
          <a:bodyPr/>
          <a:lstStyle>
            <a:lvl1pPr>
              <a:defRPr b="0" i="1">
                <a:solidFill>
                  <a:schemeClr val="tx1">
                    <a:alpha val="81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533400" y="1676400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tiny-globe.png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53400" y="228600"/>
            <a:ext cx="755135" cy="76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46087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8580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5783025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5324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382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13FE-9BD9-453B-9A8F-66EA142BA6B6}" type="datetimeFigureOut">
              <a:rPr lang="en-CA" smtClean="0"/>
              <a:pPr/>
              <a:t>6/15/15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4A5ED-8D9A-4570-A9C5-2595A98B6E14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6889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95BFAA-1365-4A84-AF5E-2AC41BDAAD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2D57D90-1705-4307-A8D8-DE69F4688B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pic>
        <p:nvPicPr>
          <p:cNvPr id="9" name="Picture 8" descr="tiny-globe.png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228600"/>
            <a:ext cx="755135" cy="76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Ae"/>
                <a:cs typeface="A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7B0C75FD-828D-4A62-9D45-6CB9743DB9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pic>
        <p:nvPicPr>
          <p:cNvPr id="10" name="Picture 9" descr="tiny-globe.png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228600"/>
            <a:ext cx="755135" cy="76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08107-1FBB-4B01-93AD-8E878AF0BC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tiny-globe.png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228600"/>
            <a:ext cx="755135" cy="76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9EFA74-1271-445D-87F7-5BF7CC4899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pic>
        <p:nvPicPr>
          <p:cNvPr id="5" name="Picture 4" descr="tiny-globe.png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228600"/>
            <a:ext cx="755135" cy="76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1E9D20E-AB62-4975-9D3E-B0F35B9EB2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pic>
        <p:nvPicPr>
          <p:cNvPr id="8" name="Picture 7" descr="tiny-globe.png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228600"/>
            <a:ext cx="755135" cy="76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  <a:latin typeface="Arial"/>
                <a:cs typeface="Arial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DAC0409-7EB6-429B-9355-8D283B5CB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pic>
        <p:nvPicPr>
          <p:cNvPr id="8" name="Picture 7" descr="tiny-globe.png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228600"/>
            <a:ext cx="755135" cy="76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68580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143000"/>
            <a:ext cx="7680960" cy="466344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4600" y="6553200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0" i="1">
                <a:solidFill>
                  <a:schemeClr val="tx1">
                    <a:alpha val="65000"/>
                  </a:schemeClr>
                </a:solidFill>
                <a:latin typeface="Arial"/>
                <a:cs typeface="Arial"/>
              </a:defRPr>
            </a:lvl1pPr>
          </a:lstStyle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buFontTx/>
              <a:buNone/>
              <a:defRPr sz="1000" b="0" i="1">
                <a:solidFill>
                  <a:schemeClr val="tx1">
                    <a:alpha val="6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ts val="0"/>
        </a:spcBef>
        <a:buNone/>
        <a:defRPr sz="4000" b="1" i="0" kern="1200" cap="none" spc="0" baseline="0">
          <a:solidFill>
            <a:schemeClr val="tx1"/>
          </a:solidFill>
          <a:effectLst>
            <a:outerShdw blurRad="114300" dist="76200" dir="2700000">
              <a:srgbClr val="000000"/>
            </a:outerShdw>
          </a:effectLst>
          <a:latin typeface="Arial"/>
          <a:ea typeface="+mj-ea"/>
          <a:cs typeface="Arial"/>
        </a:defRPr>
      </a:lvl1pPr>
    </p:titleStyle>
    <p:bodyStyle>
      <a:lvl1pPr marL="285750" indent="-285750" algn="l" defTabSz="914400" rtl="0" eaLnBrk="1" latinLnBrk="0" hangingPunct="1">
        <a:spcBef>
          <a:spcPts val="1200"/>
        </a:spcBef>
        <a:spcAft>
          <a:spcPts val="0"/>
        </a:spcAft>
        <a:buClr>
          <a:schemeClr val="tx1">
            <a:lumMod val="85000"/>
          </a:schemeClr>
        </a:buClr>
        <a:buFont typeface="Arial" pitchFamily="34" charset="0"/>
        <a:buChar char="•"/>
        <a:defRPr sz="1800" b="0" i="0" kern="1200" cap="none" spc="30" baseline="0">
          <a:solidFill>
            <a:schemeClr val="tx1"/>
          </a:solidFill>
          <a:effectLst>
            <a:outerShdw blurRad="88900" dist="88900" dir="2700000">
              <a:srgbClr val="000000"/>
            </a:outerShdw>
          </a:effectLst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tx1">
            <a:lumMod val="8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effectLst>
            <a:outerShdw blurRad="88900" dist="88900" dir="2700000">
              <a:srgbClr val="000000"/>
            </a:outerShdw>
          </a:effectLst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tx1">
            <a:lumMod val="8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effectLst>
            <a:outerShdw blurRad="88900" dist="88900" dir="2700000">
              <a:srgbClr val="000000"/>
            </a:outerShdw>
          </a:effectLst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tx1">
            <a:lumMod val="8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effectLst>
            <a:outerShdw blurRad="88900" dist="88900" dir="2700000">
              <a:srgbClr val="000000"/>
            </a:outerShdw>
          </a:effectLst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tx1">
            <a:lumMod val="8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effectLst>
            <a:outerShdw blurRad="88900" dist="88900" dir="2700000">
              <a:srgbClr val="000000"/>
            </a:outerShdw>
          </a:effectLst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013FE-9BD9-453B-9A8F-66EA142BA6B6}" type="datetimeFigureOut">
              <a:rPr lang="en-CA" smtClean="0"/>
              <a:pPr/>
              <a:t>6/15/15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Monotype Sorts" pitchFamily="2" charset="2"/>
              <a:buNone/>
            </a:pPr>
            <a:fld id="{3014A5ED-8D9A-4570-A9C5-2595A98B6E14}" type="slidenum">
              <a:rPr lang="en-CA" smtClean="0"/>
              <a:pPr>
                <a:buFont typeface="Monotype Sorts" pitchFamily="2" charset="2"/>
                <a:buNone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803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2.xml"/><Relationship Id="rId5" Type="http://schemas.openxmlformats.org/officeDocument/2006/relationships/slide" Target="slide34.xml"/><Relationship Id="rId6" Type="http://schemas.openxmlformats.org/officeDocument/2006/relationships/slide" Target="slide9.xml"/><Relationship Id="rId7" Type="http://schemas.openxmlformats.org/officeDocument/2006/relationships/slide" Target="slide12.xml"/><Relationship Id="rId8" Type="http://schemas.openxmlformats.org/officeDocument/2006/relationships/image" Target="../media/image5.emf"/><Relationship Id="rId9" Type="http://schemas.openxmlformats.org/officeDocument/2006/relationships/slide" Target="slide14.xml"/><Relationship Id="rId10" Type="http://schemas.openxmlformats.org/officeDocument/2006/relationships/slide" Target="slide17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13.png"/><Relationship Id="rId8" Type="http://schemas.openxmlformats.org/officeDocument/2006/relationships/image" Target="../media/image53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08107-1FBB-4B01-93AD-8E878AF0BC2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2426" y="1143000"/>
            <a:ext cx="7680960" cy="685800"/>
          </a:xfrm>
        </p:spPr>
        <p:txBody>
          <a:bodyPr>
            <a:noAutofit/>
          </a:bodyPr>
          <a:lstStyle/>
          <a:p>
            <a:r>
              <a:rPr lang="en-CA" sz="4800" dirty="0" smtClean="0"/>
              <a:t>Main Menu</a:t>
            </a:r>
            <a:endParaRPr lang="en-CA" sz="4800" dirty="0"/>
          </a:p>
        </p:txBody>
      </p:sp>
      <p:sp>
        <p:nvSpPr>
          <p:cNvPr id="18" name="Rounded Rectangle 17">
            <a:hlinkClick r:id="rId4" action="ppaction://hlinksldjump"/>
          </p:cNvPr>
          <p:cNvSpPr/>
          <p:nvPr/>
        </p:nvSpPr>
        <p:spPr>
          <a:xfrm>
            <a:off x="3200400" y="2133600"/>
            <a:ext cx="2819400" cy="468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>
              <a:buNone/>
            </a:pPr>
            <a:r>
              <a:rPr lang="en-CA" b="1" dirty="0" smtClean="0">
                <a:ln w="50800"/>
                <a:solidFill>
                  <a:schemeClr val="tx1"/>
                </a:solidFill>
                <a:latin typeface="Arial"/>
                <a:cs typeface="Arial"/>
              </a:rPr>
              <a:t>Product Options</a:t>
            </a:r>
            <a:endParaRPr lang="en-CA" b="1" dirty="0">
              <a:ln w="50800"/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" name="Rounded Rectangle 18">
            <a:hlinkClick r:id="rId5" action="ppaction://hlinksldjump"/>
          </p:cNvPr>
          <p:cNvSpPr/>
          <p:nvPr/>
        </p:nvSpPr>
        <p:spPr>
          <a:xfrm>
            <a:off x="5791200" y="4495800"/>
            <a:ext cx="1981200" cy="37875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>
              <a:buNone/>
            </a:pPr>
            <a:r>
              <a:rPr lang="en-CA" b="1" dirty="0" smtClean="0">
                <a:ln w="50800"/>
                <a:solidFill>
                  <a:schemeClr val="tx1"/>
                </a:solidFill>
                <a:latin typeface="Arial"/>
                <a:cs typeface="Arial"/>
              </a:rPr>
              <a:t>CIU-C</a:t>
            </a:r>
            <a:endParaRPr lang="en-CA" b="1" dirty="0">
              <a:ln w="50800"/>
              <a:solidFill>
                <a:schemeClr val="bg1">
                  <a:shade val="50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20" name="Rounded Rectangle 19">
            <a:hlinkClick r:id="rId6" action="ppaction://hlinksldjump"/>
          </p:cNvPr>
          <p:cNvSpPr/>
          <p:nvPr/>
        </p:nvSpPr>
        <p:spPr>
          <a:xfrm>
            <a:off x="3200400" y="2819400"/>
            <a:ext cx="2819400" cy="468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63000"/>
                </a:schemeClr>
              </a:gs>
              <a:gs pos="30000">
                <a:schemeClr val="accent2">
                  <a:shade val="90000"/>
                  <a:satMod val="110000"/>
                </a:schemeClr>
              </a:gs>
              <a:gs pos="45000">
                <a:schemeClr val="accent2">
                  <a:shade val="100000"/>
                  <a:satMod val="118000"/>
                </a:schemeClr>
              </a:gs>
              <a:gs pos="55000">
                <a:schemeClr val="accent2">
                  <a:shade val="100000"/>
                  <a:satMod val="118000"/>
                </a:schemeClr>
              </a:gs>
              <a:gs pos="73000">
                <a:schemeClr val="accent2">
                  <a:shade val="90000"/>
                  <a:satMod val="110000"/>
                </a:schemeClr>
              </a:gs>
              <a:gs pos="100000">
                <a:schemeClr val="accent2">
                  <a:shade val="63000"/>
                </a:schemeClr>
              </a:gs>
            </a:gsLst>
            <a:lin ang="950000" scaled="1"/>
            <a:tileRect/>
          </a:gradFill>
          <a:effectLst>
            <a:outerShdw blurRad="50800" dist="43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>
              <a:buNone/>
            </a:pPr>
            <a:r>
              <a:rPr lang="en-CA" b="1" dirty="0" smtClean="0">
                <a:ln w="50800"/>
                <a:solidFill>
                  <a:schemeClr val="tx1"/>
                </a:solidFill>
                <a:latin typeface="Arial"/>
                <a:cs typeface="Arial"/>
              </a:rPr>
              <a:t>Composer</a:t>
            </a:r>
            <a:endParaRPr lang="en-CA" b="1" dirty="0">
              <a:ln w="50800"/>
              <a:solidFill>
                <a:schemeClr val="bg1">
                  <a:shade val="50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24" name="Rounded Rectangle 23">
            <a:hlinkClick r:id="rId7" action="ppaction://hlinksldjump"/>
          </p:cNvPr>
          <p:cNvSpPr/>
          <p:nvPr/>
        </p:nvSpPr>
        <p:spPr>
          <a:xfrm>
            <a:off x="1371600" y="3581400"/>
            <a:ext cx="2829000" cy="468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>
              <a:buNone/>
            </a:pPr>
            <a:r>
              <a:rPr lang="en-CA" b="1" dirty="0" smtClean="0">
                <a:ln w="50800"/>
                <a:solidFill>
                  <a:schemeClr val="tx1"/>
                </a:solidFill>
                <a:latin typeface="Arial"/>
                <a:cs typeface="Arial"/>
              </a:rPr>
              <a:t>Product Delivery</a:t>
            </a:r>
            <a:endParaRPr lang="en-CA" b="1" dirty="0">
              <a:ln w="50800"/>
              <a:solidFill>
                <a:schemeClr val="bg1">
                  <a:shade val="50000"/>
                </a:schemeClr>
              </a:solidFill>
              <a:latin typeface="Myriad Pro"/>
              <a:cs typeface="Myriad Pro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52426" y="4267200"/>
            <a:ext cx="8410574" cy="0"/>
          </a:xfrm>
          <a:prstGeom prst="line">
            <a:avLst/>
          </a:prstGeom>
          <a:ln w="28575">
            <a:solidFill>
              <a:srgbClr val="1365FB"/>
            </a:solidFill>
            <a:prstDash val="sysDash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VECTOR whiteWOshadow INTELLICROSS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470"/>
            <a:ext cx="4114800" cy="867530"/>
          </a:xfrm>
          <a:prstGeom prst="rect">
            <a:avLst/>
          </a:prstGeom>
          <a:effectLst>
            <a:outerShdw blurRad="28575" dist="50800" dir="2700000" sx="101000" sy="101000" algn="tl" rotWithShape="0">
              <a:prstClr val="black">
                <a:alpha val="58000"/>
              </a:prstClr>
            </a:outerShdw>
          </a:effectLst>
        </p:spPr>
      </p:pic>
      <p:sp>
        <p:nvSpPr>
          <p:cNvPr id="17" name="Rounded Rectangle 16">
            <a:hlinkClick r:id="rId9" action="ppaction://hlinksldjump"/>
          </p:cNvPr>
          <p:cNvSpPr/>
          <p:nvPr/>
        </p:nvSpPr>
        <p:spPr>
          <a:xfrm>
            <a:off x="5334000" y="3581400"/>
            <a:ext cx="2819400" cy="468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>
              <a:buNone/>
            </a:pPr>
            <a:r>
              <a:rPr lang="en-CA" b="1" dirty="0" smtClean="0">
                <a:ln w="50800"/>
                <a:solidFill>
                  <a:schemeClr val="tx1"/>
                </a:solidFill>
                <a:latin typeface="Arial"/>
                <a:cs typeface="Arial"/>
              </a:rPr>
              <a:t>Pelco Service</a:t>
            </a:r>
            <a:endParaRPr lang="en-CA" b="1" dirty="0">
              <a:ln w="50800"/>
              <a:solidFill>
                <a:schemeClr val="bg1">
                  <a:shade val="50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21" name="Rounded Rectangle 20">
            <a:hlinkClick r:id="rId10" action="ppaction://hlinksldjump"/>
          </p:cNvPr>
          <p:cNvSpPr/>
          <p:nvPr/>
        </p:nvSpPr>
        <p:spPr>
          <a:xfrm>
            <a:off x="1828800" y="4495800"/>
            <a:ext cx="1981200" cy="37875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>
              <a:buNone/>
            </a:pPr>
            <a:r>
              <a:rPr lang="en-CA" b="1" dirty="0" smtClean="0">
                <a:ln w="50800"/>
                <a:solidFill>
                  <a:schemeClr val="tx1"/>
                </a:solidFill>
                <a:latin typeface="Arial"/>
                <a:cs typeface="Arial"/>
              </a:rPr>
              <a:t>Features</a:t>
            </a:r>
            <a:endParaRPr lang="en-CA" b="1" dirty="0">
              <a:ln w="50800"/>
              <a:solidFill>
                <a:schemeClr val="bg1">
                  <a:shade val="50000"/>
                </a:schemeClr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205920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000" y="914400"/>
            <a:ext cx="4524374" cy="4724400"/>
          </a:xfrm>
        </p:spPr>
        <p:txBody>
          <a:bodyPr>
            <a:normAutofit/>
          </a:bodyPr>
          <a:lstStyle/>
          <a:p>
            <a:r>
              <a:rPr lang="en-CA" sz="3600" dirty="0" smtClean="0"/>
              <a:t>Checklist</a:t>
            </a:r>
          </a:p>
          <a:p>
            <a:pPr lvl="2"/>
            <a:r>
              <a:rPr lang="en-CA" sz="2600" dirty="0" smtClean="0"/>
              <a:t>Tool to help determine hardware and configuration needs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426" y="152400"/>
            <a:ext cx="7680960" cy="685800"/>
          </a:xfrm>
        </p:spPr>
        <p:txBody>
          <a:bodyPr>
            <a:normAutofit/>
          </a:bodyPr>
          <a:lstStyle/>
          <a:p>
            <a:r>
              <a:rPr lang="en-CA" dirty="0" smtClean="0"/>
              <a:t>Composer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smtClean="0"/>
              <a:t>CONFIDENTIAL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 descr="NEW-CONFIGURATO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447800"/>
            <a:ext cx="3436536" cy="434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663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mposer pg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r="4547"/>
          <a:stretch/>
        </p:blipFill>
        <p:spPr>
          <a:xfrm>
            <a:off x="5105400" y="3200400"/>
            <a:ext cx="3349038" cy="335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omposer pg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81200"/>
            <a:ext cx="3300984" cy="4411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08107-1FBB-4B01-93AD-8E878AF0BC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smtClean="0"/>
              <a:t>CONFIDENTIAL</a:t>
            </a:r>
            <a:endParaRPr lang="en-CA" dirty="0"/>
          </a:p>
        </p:txBody>
      </p:sp>
      <p:pic>
        <p:nvPicPr>
          <p:cNvPr id="8" name="Picture 7" descr="NEW-CONFIGURATOR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676400"/>
            <a:ext cx="3582114" cy="441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7680960" cy="685800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FEC500"/>
                </a:solidFill>
              </a:rPr>
              <a:t>Composer</a:t>
            </a:r>
            <a:endParaRPr lang="en-CA" dirty="0">
              <a:solidFill>
                <a:srgbClr val="FEC500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381000" y="914400"/>
            <a:ext cx="6505574" cy="9144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  <a:defRPr sz="1800" b="0" i="0" kern="1200" cap="none" spc="30" baseline="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+mn-lt"/>
                <a:ea typeface="+mn-ea"/>
                <a:cs typeface="Tahoma" pitchFamily="34" charset="0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+mn-lt"/>
                <a:ea typeface="+mn-ea"/>
                <a:cs typeface="Tahoma" pitchFamily="34" charset="0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+mn-lt"/>
                <a:ea typeface="+mn-ea"/>
                <a:cs typeface="Tahoma" pitchFamily="34" charset="0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+mn-lt"/>
                <a:ea typeface="+mn-ea"/>
                <a:cs typeface="Tahoma" pitchFamily="34" charset="0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+mn-lt"/>
                <a:ea typeface="+mn-ea"/>
                <a:cs typeface="Tahoma" pitchFamily="34" charset="0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600" dirty="0" smtClean="0"/>
              <a:t>Intersection Planning Sheets</a:t>
            </a:r>
          </a:p>
        </p:txBody>
      </p:sp>
      <p:sp>
        <p:nvSpPr>
          <p:cNvPr id="5" name="Rectangle 4"/>
          <p:cNvSpPr/>
          <p:nvPr/>
        </p:nvSpPr>
        <p:spPr>
          <a:xfrm>
            <a:off x="-228600" y="1600200"/>
            <a:ext cx="4572000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ClrTx/>
              <a:buNone/>
            </a:pPr>
            <a:r>
              <a:rPr lang="en-CA" sz="2600" dirty="0" smtClean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+mj-lt"/>
              </a:rPr>
              <a:t>• Tool </a:t>
            </a:r>
            <a:r>
              <a:rPr lang="en-CA" sz="2600" dirty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+mj-lt"/>
              </a:rPr>
              <a:t>to </a:t>
            </a:r>
            <a:r>
              <a:rPr lang="en-CA" sz="2600" dirty="0" smtClean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+mj-lt"/>
              </a:rPr>
              <a:t>custom   </a:t>
            </a:r>
          </a:p>
          <a:p>
            <a:pPr lvl="2">
              <a:buClrTx/>
              <a:buNone/>
            </a:pPr>
            <a:r>
              <a:rPr lang="en-CA" sz="2600" dirty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+mj-lt"/>
              </a:rPr>
              <a:t> </a:t>
            </a:r>
            <a:r>
              <a:rPr lang="en-CA" sz="2600" dirty="0" smtClean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+mj-lt"/>
              </a:rPr>
              <a:t>  configure an  </a:t>
            </a:r>
          </a:p>
          <a:p>
            <a:pPr lvl="2">
              <a:buClrTx/>
              <a:buNone/>
            </a:pPr>
            <a:r>
              <a:rPr lang="en-CA" sz="2600" dirty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+mj-lt"/>
              </a:rPr>
              <a:t> </a:t>
            </a:r>
            <a:r>
              <a:rPr lang="en-CA" sz="2600" dirty="0" smtClean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+mj-lt"/>
              </a:rPr>
              <a:t>  intersection</a:t>
            </a:r>
            <a:endParaRPr lang="en-CA" sz="2600" dirty="0">
              <a:solidFill>
                <a:srgbClr val="FFFFFF"/>
              </a:solidFill>
              <a:effectLst>
                <a:outerShdw blurRad="88900" dist="88900" dir="2700000" algn="tl" rotWithShape="0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6999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52426" y="1524000"/>
            <a:ext cx="4572000" cy="1368798"/>
          </a:xfrm>
        </p:spPr>
        <p:txBody>
          <a:bodyPr>
            <a:normAutofit/>
          </a:bodyPr>
          <a:lstStyle/>
          <a:p>
            <a:r>
              <a:rPr lang="en-CA" sz="3200" dirty="0" smtClean="0"/>
              <a:t>Getting it all together</a:t>
            </a:r>
            <a:endParaRPr lang="en-CA" sz="3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2426" y="-914400"/>
            <a:ext cx="7680960" cy="2438399"/>
          </a:xfrm>
        </p:spPr>
        <p:txBody>
          <a:bodyPr/>
          <a:lstStyle/>
          <a:p>
            <a:r>
              <a:rPr lang="en-CA" dirty="0" smtClean="0"/>
              <a:t>Product Delivery</a:t>
            </a:r>
            <a:endParaRPr lang="en-CA" dirty="0"/>
          </a:p>
        </p:txBody>
      </p:sp>
      <p:pic>
        <p:nvPicPr>
          <p:cNvPr id="8" name="Picture 7" descr="cardboard-bo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905000"/>
            <a:ext cx="6791680" cy="47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88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953374" cy="4724400"/>
          </a:xfrm>
        </p:spPr>
        <p:txBody>
          <a:bodyPr>
            <a:normAutofit/>
          </a:bodyPr>
          <a:lstStyle/>
          <a:p>
            <a:r>
              <a:rPr lang="en-CA" sz="2800" dirty="0" smtClean="0"/>
              <a:t>Each product will be tested before shipping</a:t>
            </a:r>
          </a:p>
          <a:p>
            <a:r>
              <a:rPr lang="en-CA" sz="2800" dirty="0" smtClean="0"/>
              <a:t>Packing list provided</a:t>
            </a:r>
          </a:p>
          <a:p>
            <a:r>
              <a:rPr lang="en-CA" sz="2800" dirty="0" smtClean="0"/>
              <a:t>Quick Installation Guide provided for each intersection</a:t>
            </a:r>
          </a:p>
          <a:p>
            <a:r>
              <a:rPr lang="en-CA" sz="2800" dirty="0" smtClean="0"/>
              <a:t>Intersection specific labeling</a:t>
            </a:r>
          </a:p>
          <a:p>
            <a:endParaRPr lang="en-CA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Product Delivery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smtClean="0"/>
              <a:t>CONFIDENTIAL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94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sr-te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380"/>
            <a:ext cx="9144000" cy="610362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3429000" y="152400"/>
            <a:ext cx="7680960" cy="2438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0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152400" dist="1143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Pelco</a:t>
            </a:r>
          </a:p>
          <a:p>
            <a:pPr marL="0" marR="0" lvl="0" indent="0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000" b="1" spc="-150" dirty="0" smtClean="0">
                <a:solidFill>
                  <a:schemeClr val="tx1"/>
                </a:solidFill>
                <a:effectLst>
                  <a:outerShdw blurRad="152400" dist="114300" dir="270000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Service</a:t>
            </a:r>
            <a:endParaRPr kumimoji="0" lang="en-CA" sz="60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152400" dist="114300" dir="2700000">
                  <a:srgbClr val="000000"/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304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029574" cy="4724400"/>
          </a:xfrm>
        </p:spPr>
        <p:txBody>
          <a:bodyPr>
            <a:normAutofit/>
          </a:bodyPr>
          <a:lstStyle/>
          <a:p>
            <a:r>
              <a:rPr lang="en-CA" sz="3200" dirty="0" smtClean="0"/>
              <a:t>Technical Support</a:t>
            </a:r>
          </a:p>
          <a:p>
            <a:pPr lvl="2"/>
            <a:r>
              <a:rPr lang="en-CA" sz="2162" dirty="0" smtClean="0"/>
              <a:t>Help with terminal connections</a:t>
            </a:r>
          </a:p>
          <a:p>
            <a:pPr lvl="2"/>
            <a:r>
              <a:rPr lang="en-CA" sz="2162" dirty="0" smtClean="0"/>
              <a:t>Troubleshooting a configuration</a:t>
            </a:r>
          </a:p>
          <a:p>
            <a:pPr lvl="2"/>
            <a:r>
              <a:rPr lang="en-CA" sz="2162" dirty="0" smtClean="0"/>
              <a:t>Custom setup needs</a:t>
            </a:r>
          </a:p>
          <a:p>
            <a:pPr lvl="2"/>
            <a:r>
              <a:rPr lang="en-CA" sz="2162" dirty="0" smtClean="0"/>
              <a:t>Troubleshooting wiring issues</a:t>
            </a:r>
            <a:endParaRPr lang="en-CA" sz="2162" dirty="0"/>
          </a:p>
          <a:p>
            <a:pPr lvl="2"/>
            <a:r>
              <a:rPr lang="en-CA" sz="2162" dirty="0" smtClean="0"/>
              <a:t>Software setup support</a:t>
            </a:r>
          </a:p>
          <a:p>
            <a:pPr lvl="2"/>
            <a:r>
              <a:rPr lang="en-CA" sz="2162" dirty="0" smtClean="0"/>
              <a:t>Arrange RMA for goods return/warranty</a:t>
            </a:r>
          </a:p>
          <a:p>
            <a:pPr lvl="2"/>
            <a:r>
              <a:rPr lang="en-CA" sz="3200" dirty="0" smtClean="0"/>
              <a:t>Availability</a:t>
            </a:r>
          </a:p>
          <a:p>
            <a:pPr lvl="2"/>
            <a:r>
              <a:rPr lang="en-CA" sz="1962" dirty="0" smtClean="0"/>
              <a:t>Technical Support Available 7a – 5p M - F</a:t>
            </a:r>
            <a:endParaRPr lang="en-CA" sz="1962" b="1" dirty="0" smtClean="0"/>
          </a:p>
          <a:p>
            <a:pPr lvl="2"/>
            <a:r>
              <a:rPr lang="en-CA" sz="1962" dirty="0" smtClean="0"/>
              <a:t>405.340.3434</a:t>
            </a:r>
          </a:p>
          <a:p>
            <a:pPr lvl="2"/>
            <a:r>
              <a:rPr lang="en-CA" sz="1962" dirty="0" err="1" smtClean="0"/>
              <a:t>IntelliCross@pelcoinc.com</a:t>
            </a:r>
            <a:endParaRPr lang="en-CA" sz="1962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Pelco Service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550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219200"/>
            <a:ext cx="8486774" cy="4481316"/>
          </a:xfrm>
        </p:spPr>
        <p:txBody>
          <a:bodyPr/>
          <a:lstStyle/>
          <a:p>
            <a:pPr marL="285750" lvl="0" indent="-285750">
              <a:buFont typeface="Arial" pitchFamily="34" charset="0"/>
              <a:buChar char="•"/>
              <a:defRPr/>
            </a:pPr>
            <a:r>
              <a:rPr lang="en-US" sz="2400" dirty="0" err="1" smtClean="0"/>
              <a:t>IntelliCross</a:t>
            </a:r>
            <a:r>
              <a:rPr lang="en-US" sz="2400" dirty="0" smtClean="0"/>
              <a:t> APS meets </a:t>
            </a:r>
            <a:r>
              <a:rPr lang="en-US" sz="2400" dirty="0"/>
              <a:t>Caltrans APS Guidance. </a:t>
            </a:r>
            <a:endParaRPr lang="en-US" sz="2400" dirty="0" smtClean="0"/>
          </a:p>
          <a:p>
            <a:pPr marL="271463" lvl="0" indent="-271463">
              <a:buFont typeface="Arial" pitchFamily="34" charset="0"/>
              <a:buChar char="•"/>
            </a:pPr>
            <a:r>
              <a:rPr lang="en-US" sz="2400" dirty="0" err="1" smtClean="0"/>
              <a:t>IntelliCross</a:t>
            </a:r>
            <a:r>
              <a:rPr lang="en-US" sz="2400" dirty="0" smtClean="0"/>
              <a:t> is </a:t>
            </a:r>
            <a:r>
              <a:rPr lang="en-US" sz="2400" dirty="0"/>
              <a:t>the </a:t>
            </a:r>
            <a:r>
              <a:rPr lang="en-US" sz="2400" dirty="0" smtClean="0"/>
              <a:t>only "</a:t>
            </a:r>
            <a:r>
              <a:rPr lang="en-US" sz="2400" dirty="0"/>
              <a:t>intelligent button system"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that </a:t>
            </a:r>
            <a:r>
              <a:rPr lang="en-US" sz="2400" dirty="0"/>
              <a:t>is compliant with the Caltrans APS Guidance (buttons communicate using existing intersection wiring).</a:t>
            </a:r>
          </a:p>
          <a:p>
            <a:pPr marL="0" lvl="0" indent="0" algn="ctr">
              <a:buNone/>
            </a:pPr>
            <a:r>
              <a:rPr lang="en-US" sz="2000" dirty="0" smtClean="0">
                <a:solidFill>
                  <a:srgbClr val="FEC500"/>
                </a:solidFill>
              </a:rPr>
              <a:t>“Participated </a:t>
            </a:r>
            <a:r>
              <a:rPr lang="en-US" sz="2000" dirty="0">
                <a:solidFill>
                  <a:srgbClr val="FEC500"/>
                </a:solidFill>
              </a:rPr>
              <a:t>in the </a:t>
            </a:r>
            <a:r>
              <a:rPr lang="en-US" sz="2000" dirty="0" smtClean="0">
                <a:solidFill>
                  <a:srgbClr val="FEC500"/>
                </a:solidFill>
              </a:rPr>
              <a:t>Caltrans</a:t>
            </a:r>
            <a:br>
              <a:rPr lang="en-US" sz="2000" dirty="0" smtClean="0">
                <a:solidFill>
                  <a:srgbClr val="FEC500"/>
                </a:solidFill>
              </a:rPr>
            </a:br>
            <a:r>
              <a:rPr lang="en-US" sz="2000" dirty="0" smtClean="0">
                <a:solidFill>
                  <a:srgbClr val="FEC500"/>
                </a:solidFill>
              </a:rPr>
              <a:t>APS </a:t>
            </a:r>
            <a:r>
              <a:rPr lang="en-US" sz="2000" dirty="0">
                <a:solidFill>
                  <a:srgbClr val="FEC500"/>
                </a:solidFill>
              </a:rPr>
              <a:t>Guidance development.” </a:t>
            </a:r>
          </a:p>
          <a:p>
            <a:endParaRPr lang="en-US" sz="2400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5DFD7D16-0D07-4EDC-BF86-8F1317405785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16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680960" cy="762000"/>
          </a:xfrm>
        </p:spPr>
        <p:txBody>
          <a:bodyPr/>
          <a:lstStyle/>
          <a:p>
            <a:r>
              <a:rPr lang="en-US" dirty="0" smtClean="0"/>
              <a:t>Standards (Caltrans)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419600"/>
            <a:ext cx="31242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en-US" sz="1800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 leading agency of standards and mobility in CA and recognized North </a:t>
            </a:r>
            <a:r>
              <a:rPr lang="en-US" sz="18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America-wide</a:t>
            </a:r>
            <a:endParaRPr lang="en-US" sz="1800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" name="Picture 9" descr="1280px-Caltrans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038600"/>
            <a:ext cx="2806700" cy="2245360"/>
          </a:xfrm>
          <a:prstGeom prst="rect">
            <a:avLst/>
          </a:prstGeom>
          <a:effectLst>
            <a:outerShdw blurRad="88900" dist="889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5583783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9EFA74-1271-445D-87F7-5BF7CC48993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smtClean="0"/>
              <a:t>CONFIDENTIAL</a:t>
            </a:r>
            <a:endParaRPr lang="en-CA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46031" y="457200"/>
            <a:ext cx="768096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ts val="0"/>
              </a:spcBef>
              <a:buNone/>
              <a:defRPr sz="4000" b="1" i="0" kern="1200" cap="none" spc="0" baseline="0">
                <a:solidFill>
                  <a:schemeClr val="tx1"/>
                </a:solidFill>
                <a:effectLst>
                  <a:outerShdw blurRad="114300" dist="76200" dir="2700000">
                    <a:srgbClr val="000000"/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CA" sz="6000" dirty="0" err="1" smtClean="0"/>
              <a:t>IntelliCross</a:t>
            </a:r>
            <a:r>
              <a:rPr lang="en-CA" sz="6000" dirty="0" smtClean="0"/>
              <a:t> Features</a:t>
            </a:r>
            <a:endParaRPr lang="en-CA" sz="6000" dirty="0"/>
          </a:p>
        </p:txBody>
      </p:sp>
      <p:pic>
        <p:nvPicPr>
          <p:cNvPr id="10" name="Picture 9" descr="angled-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533400"/>
            <a:ext cx="3157823" cy="652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4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240" y="609600"/>
            <a:ext cx="7680960" cy="685800"/>
          </a:xfrm>
        </p:spPr>
        <p:txBody>
          <a:bodyPr>
            <a:normAutofit fontScale="90000"/>
          </a:bodyPr>
          <a:lstStyle/>
          <a:p>
            <a:r>
              <a:rPr lang="en-CA" sz="4400" dirty="0" err="1" smtClean="0"/>
              <a:t>IntelliCross</a:t>
            </a:r>
            <a:r>
              <a:rPr lang="en-CA" sz="4400" dirty="0" smtClean="0"/>
              <a:t> Features</a:t>
            </a:r>
            <a:r>
              <a:rPr lang="en-CA" dirty="0" smtClean="0"/>
              <a:t>  </a:t>
            </a:r>
            <a:br>
              <a:rPr lang="en-CA" dirty="0" smtClean="0"/>
            </a:b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" name="Picture 1" descr="FeaturesIntelli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6"/>
          <a:stretch/>
        </p:blipFill>
        <p:spPr>
          <a:xfrm>
            <a:off x="1828800" y="1066800"/>
            <a:ext cx="5486400" cy="539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561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09600"/>
            <a:ext cx="7680960" cy="685800"/>
          </a:xfrm>
        </p:spPr>
        <p:txBody>
          <a:bodyPr>
            <a:normAutofit fontScale="90000"/>
          </a:bodyPr>
          <a:lstStyle/>
          <a:p>
            <a:r>
              <a:rPr lang="en-CA" sz="4400" dirty="0" err="1" smtClean="0"/>
              <a:t>IntelliCross</a:t>
            </a:r>
            <a:r>
              <a:rPr lang="en-CA" sz="4400" dirty="0"/>
              <a:t> </a:t>
            </a:r>
            <a:r>
              <a:rPr lang="en-CA" sz="4400" dirty="0" smtClean="0"/>
              <a:t>Features</a:t>
            </a:r>
            <a:r>
              <a:rPr lang="en-CA" dirty="0" smtClean="0"/>
              <a:t>  </a:t>
            </a:r>
            <a:br>
              <a:rPr lang="en-CA" dirty="0" smtClean="0"/>
            </a:b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" name="Picture 3" descr="Additional Featu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66800"/>
            <a:ext cx="5943600" cy="550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561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886700" y="6543676"/>
            <a:ext cx="876300" cy="247650"/>
          </a:xfrm>
        </p:spPr>
        <p:txBody>
          <a:bodyPr>
            <a:normAutofit/>
          </a:bodyPr>
          <a:lstStyle/>
          <a:p>
            <a:pPr>
              <a:defRPr/>
            </a:pPr>
            <a:fld id="{E67D429E-6CFA-4C5C-91CE-CB43BE6232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381000" y="5715000"/>
            <a:ext cx="4572000" cy="136879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CA" sz="3200" b="0" i="1" u="none" strike="noStrike" kern="1200" cap="none" spc="12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And Configurations</a:t>
            </a:r>
            <a:endParaRPr kumimoji="0" lang="en-CA" sz="3200" b="0" i="1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88900" dist="88900" dir="2700000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352426" y="3352800"/>
            <a:ext cx="7680960" cy="2438399"/>
          </a:xfrm>
        </p:spPr>
        <p:txBody>
          <a:bodyPr/>
          <a:lstStyle/>
          <a:p>
            <a:r>
              <a:rPr lang="en-CA" dirty="0" smtClean="0"/>
              <a:t>Product Options</a:t>
            </a:r>
            <a:endParaRPr lang="en-CA" dirty="0"/>
          </a:p>
        </p:txBody>
      </p:sp>
      <p:pic>
        <p:nvPicPr>
          <p:cNvPr id="6" name="Picture 5" descr="DSC_097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244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57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EC500"/>
                </a:solidFill>
              </a:rPr>
              <a:t>IntelliCross</a:t>
            </a:r>
            <a:r>
              <a:rPr lang="en-US" dirty="0" smtClean="0">
                <a:solidFill>
                  <a:srgbClr val="FEC500"/>
                </a:solidFill>
              </a:rPr>
              <a:t> </a:t>
            </a:r>
            <a:r>
              <a:rPr lang="en-US" sz="2800" dirty="0" smtClean="0">
                <a:solidFill>
                  <a:srgbClr val="FEC500"/>
                </a:solidFill>
              </a:rPr>
              <a:t>Features </a:t>
            </a:r>
            <a:endParaRPr lang="en-CA" sz="3200" dirty="0" smtClean="0">
              <a:solidFill>
                <a:srgbClr val="FEC500"/>
              </a:solidFill>
            </a:endParaRP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38301"/>
            <a:ext cx="43434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Arial"/>
                <a:cs typeface="Arial"/>
              </a:rPr>
              <a:t>Push Button</a:t>
            </a:r>
            <a:endParaRPr lang="en-US" sz="2400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>
                <a:latin typeface="Arial"/>
                <a:cs typeface="Arial"/>
              </a:rPr>
              <a:t>Intelligent Button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Raised </a:t>
            </a:r>
            <a:r>
              <a:rPr lang="en-US" sz="2000" dirty="0" err="1" smtClean="0">
                <a:latin typeface="Arial"/>
                <a:cs typeface="Arial"/>
              </a:rPr>
              <a:t>Vibra</a:t>
            </a:r>
            <a:r>
              <a:rPr lang="en-US" sz="2000" dirty="0" smtClean="0">
                <a:latin typeface="Arial"/>
                <a:cs typeface="Arial"/>
              </a:rPr>
              <a:t>-Tactile Arrow</a:t>
            </a:r>
          </a:p>
          <a:p>
            <a:pPr lvl="1"/>
            <a:r>
              <a:rPr lang="en-CA" sz="2000" dirty="0" smtClean="0">
                <a:latin typeface="Arial"/>
                <a:cs typeface="Arial"/>
              </a:rPr>
              <a:t>Latching LED Indicator</a:t>
            </a:r>
            <a:endParaRPr lang="en-CA" sz="2000" dirty="0">
              <a:latin typeface="Arial"/>
              <a:cs typeface="Arial"/>
            </a:endParaRPr>
          </a:p>
          <a:p>
            <a:pPr lvl="1"/>
            <a:r>
              <a:rPr lang="en-CA" sz="2000" dirty="0">
                <a:latin typeface="Arial"/>
                <a:cs typeface="Arial"/>
              </a:rPr>
              <a:t>Connects to standard</a:t>
            </a:r>
            <a:r>
              <a:rPr lang="en-CA" sz="2000" dirty="0" smtClean="0">
                <a:latin typeface="Arial"/>
                <a:cs typeface="Arial"/>
              </a:rPr>
              <a:t> </a:t>
            </a:r>
            <a:br>
              <a:rPr lang="en-CA" sz="2000" dirty="0" smtClean="0">
                <a:latin typeface="Arial"/>
                <a:cs typeface="Arial"/>
              </a:rPr>
            </a:br>
            <a:r>
              <a:rPr lang="en-CA" sz="2000" dirty="0" smtClean="0">
                <a:latin typeface="Arial"/>
                <a:cs typeface="Arial"/>
              </a:rPr>
              <a:t>TSC </a:t>
            </a:r>
            <a:r>
              <a:rPr lang="en-CA" sz="2000" dirty="0">
                <a:latin typeface="Arial"/>
                <a:cs typeface="Arial"/>
              </a:rPr>
              <a:t>push button </a:t>
            </a:r>
            <a:r>
              <a:rPr lang="en-CA" sz="2000" dirty="0" smtClean="0">
                <a:latin typeface="Arial"/>
                <a:cs typeface="Arial"/>
              </a:rPr>
              <a:t>wiring </a:t>
            </a:r>
            <a:br>
              <a:rPr lang="en-CA" sz="2000" dirty="0" smtClean="0">
                <a:latin typeface="Arial"/>
                <a:cs typeface="Arial"/>
              </a:rPr>
            </a:br>
            <a:r>
              <a:rPr lang="en-CA" sz="2000" dirty="0" smtClean="0">
                <a:latin typeface="Arial"/>
                <a:cs typeface="Arial"/>
              </a:rPr>
              <a:t>(fault </a:t>
            </a:r>
            <a:r>
              <a:rPr lang="en-CA" sz="2000" dirty="0">
                <a:latin typeface="Arial"/>
                <a:cs typeface="Arial"/>
              </a:rPr>
              <a:t>tolerant)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High Impact button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Cane friendly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Tactile </a:t>
            </a:r>
            <a:r>
              <a:rPr lang="en-US" sz="2000" dirty="0" smtClean="0">
                <a:latin typeface="Arial"/>
                <a:cs typeface="Arial"/>
              </a:rPr>
              <a:t>Bump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277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fld id="{3729821D-2800-485E-B08E-D72274CC3A17}" type="slidenum">
              <a:rPr lang="en-US" sz="1400" smtClean="0">
                <a:solidFill>
                  <a:schemeClr val="tx1"/>
                </a:solidFill>
                <a:latin typeface="Arial"/>
              </a:rPr>
              <a:pPr>
                <a:buNone/>
              </a:pPr>
              <a:t>20</a:t>
            </a:fld>
            <a:endParaRPr lang="en-US" sz="1400" dirty="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277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CA" sz="1400" dirty="0" smtClean="0">
                <a:solidFill>
                  <a:schemeClr val="tx1"/>
                </a:solidFill>
                <a:latin typeface="Arial"/>
              </a:rPr>
              <a:t>CONFIDENTIAL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91440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en-US" dirty="0" smtClean="0">
                <a:solidFill>
                  <a:srgbClr val="F7BE3A"/>
                </a:solidFill>
                <a:latin typeface="Arial"/>
                <a:cs typeface="Arial"/>
              </a:rPr>
              <a:t>“</a:t>
            </a:r>
            <a:r>
              <a:rPr lang="en-US" dirty="0" err="1" smtClean="0">
                <a:solidFill>
                  <a:srgbClr val="F7BE3A"/>
                </a:solidFill>
                <a:latin typeface="Arial"/>
                <a:cs typeface="Arial"/>
              </a:rPr>
              <a:t>IntelliCross</a:t>
            </a:r>
            <a:r>
              <a:rPr lang="en-US" dirty="0" smtClean="0">
                <a:solidFill>
                  <a:srgbClr val="F7BE3A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7BE3A"/>
                </a:solidFill>
                <a:latin typeface="Arial"/>
                <a:cs typeface="Arial"/>
              </a:rPr>
              <a:t>is cost and functionally competitive</a:t>
            </a:r>
            <a:r>
              <a:rPr lang="en-US" dirty="0" smtClean="0">
                <a:solidFill>
                  <a:srgbClr val="F7BE3A"/>
                </a:solidFill>
                <a:latin typeface="Arial"/>
                <a:cs typeface="Arial"/>
              </a:rPr>
              <a:t> </a:t>
            </a:r>
            <a:br>
              <a:rPr lang="en-US" dirty="0" smtClean="0">
                <a:solidFill>
                  <a:srgbClr val="F7BE3A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F7BE3A"/>
                </a:solidFill>
                <a:latin typeface="Arial"/>
                <a:cs typeface="Arial"/>
              </a:rPr>
              <a:t>with other providers </a:t>
            </a:r>
            <a:r>
              <a:rPr lang="en-US" dirty="0">
                <a:solidFill>
                  <a:srgbClr val="F7BE3A"/>
                </a:solidFill>
                <a:latin typeface="Arial"/>
                <a:cs typeface="Arial"/>
              </a:rPr>
              <a:t>of 2-wire APS </a:t>
            </a:r>
            <a:r>
              <a:rPr lang="en-US" dirty="0" smtClean="0">
                <a:solidFill>
                  <a:srgbClr val="F7BE3A"/>
                </a:solidFill>
                <a:latin typeface="Arial"/>
                <a:cs typeface="Arial"/>
              </a:rPr>
              <a:t>systems”</a:t>
            </a:r>
            <a:endParaRPr lang="en-CA" dirty="0">
              <a:solidFill>
                <a:srgbClr val="F7BE3A"/>
              </a:solidFill>
              <a:latin typeface="Arial"/>
              <a:cs typeface="Arial"/>
            </a:endParaRPr>
          </a:p>
        </p:txBody>
      </p:sp>
      <p:pic>
        <p:nvPicPr>
          <p:cNvPr id="9" name="Picture 8" descr="Double Arrow Si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828800"/>
            <a:ext cx="5693664" cy="42732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tree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914400"/>
            <a:ext cx="4436660" cy="6324600"/>
          </a:xfrm>
          <a:prstGeom prst="rect">
            <a:avLst/>
          </a:prstGeom>
        </p:spPr>
      </p:pic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01000" cy="762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EC500"/>
                </a:solidFill>
              </a:rPr>
              <a:t>IntelliCross</a:t>
            </a:r>
            <a:r>
              <a:rPr lang="en-US" dirty="0" smtClean="0">
                <a:solidFill>
                  <a:srgbClr val="FEC500"/>
                </a:solidFill>
              </a:rPr>
              <a:t> </a:t>
            </a:r>
            <a:r>
              <a:rPr lang="en-US" sz="2800" dirty="0" smtClean="0">
                <a:solidFill>
                  <a:srgbClr val="FEC500"/>
                </a:solidFill>
              </a:rPr>
              <a:t>Features </a:t>
            </a:r>
            <a:endParaRPr lang="en-CA" sz="3200" dirty="0" smtClean="0">
              <a:solidFill>
                <a:srgbClr val="FEC500"/>
              </a:solidFill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57913"/>
            <a:ext cx="4648200" cy="2347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Arial"/>
                <a:cs typeface="Arial"/>
              </a:rPr>
              <a:t>Push Button</a:t>
            </a:r>
            <a:endParaRPr lang="en-US" sz="2400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>
                <a:latin typeface="Arial"/>
                <a:cs typeface="Arial"/>
              </a:rPr>
              <a:t>Articulated bracket +/- 15</a:t>
            </a:r>
            <a:r>
              <a:rPr lang="en-US" sz="2000" baseline="30000" dirty="0" smtClean="0">
                <a:latin typeface="Arial"/>
                <a:cs typeface="Arial"/>
              </a:rPr>
              <a:t>o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Easy 2-piece </a:t>
            </a:r>
            <a:r>
              <a:rPr lang="en-US" sz="2000" dirty="0">
                <a:latin typeface="Arial"/>
                <a:cs typeface="Arial"/>
              </a:rPr>
              <a:t>installation and maintenance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Easily aligns to crosswalk making crosswalks safer</a:t>
            </a:r>
            <a:endParaRPr lang="en-CA" sz="2000" dirty="0">
              <a:latin typeface="Arial"/>
              <a:cs typeface="Arial"/>
            </a:endParaRP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fld id="{3729821D-2800-485E-B08E-D72274CC3A17}" type="slidenum">
              <a:rPr lang="en-US" sz="1400" smtClean="0">
                <a:solidFill>
                  <a:schemeClr val="tx1"/>
                </a:solidFill>
                <a:latin typeface="Arial"/>
              </a:rPr>
              <a:pPr>
                <a:buNone/>
              </a:pPr>
              <a:t>21</a:t>
            </a:fld>
            <a:endParaRPr lang="en-US" sz="1400" dirty="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610350"/>
            <a:ext cx="4086225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CA" sz="1400" dirty="0" smtClean="0">
                <a:solidFill>
                  <a:schemeClr val="tx1"/>
                </a:solidFill>
                <a:latin typeface="Arial"/>
              </a:rPr>
              <a:t>CONFIDENTIAL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3962400"/>
            <a:ext cx="1905000" cy="2309602"/>
          </a:xfrm>
          <a:prstGeom prst="rect">
            <a:avLst/>
          </a:prstGeom>
          <a:effectLst>
            <a:outerShdw blurRad="203200" dist="127000" dir="2700000">
              <a:srgbClr val="000000"/>
            </a:outerShdw>
          </a:effectLst>
        </p:spPr>
      </p:pic>
      <p:sp>
        <p:nvSpPr>
          <p:cNvPr id="32" name="Octagon 31"/>
          <p:cNvSpPr/>
          <p:nvPr/>
        </p:nvSpPr>
        <p:spPr>
          <a:xfrm>
            <a:off x="1066800" y="5352103"/>
            <a:ext cx="1219200" cy="1207642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sp>
        <p:nvSpPr>
          <p:cNvPr id="33" name="Flowchart: Delay 9"/>
          <p:cNvSpPr/>
          <p:nvPr/>
        </p:nvSpPr>
        <p:spPr>
          <a:xfrm rot="16200000">
            <a:off x="1600200" y="5102287"/>
            <a:ext cx="152400" cy="347232"/>
          </a:xfrm>
          <a:prstGeom prst="flowChartDelay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 rot="768634">
            <a:off x="1400174" y="5009417"/>
            <a:ext cx="552450" cy="2642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sp>
        <p:nvSpPr>
          <p:cNvPr id="35" name="Flowchart: Delay 14"/>
          <p:cNvSpPr/>
          <p:nvPr/>
        </p:nvSpPr>
        <p:spPr>
          <a:xfrm rot="10800000">
            <a:off x="914400" y="5782308"/>
            <a:ext cx="152400" cy="347232"/>
          </a:xfrm>
          <a:prstGeom prst="flowChartDelay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 rot="6262955">
            <a:off x="561756" y="5783264"/>
            <a:ext cx="552450" cy="2642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393582" y="4090199"/>
            <a:ext cx="515344" cy="1953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/>
          <p:cNvSpPr/>
          <p:nvPr/>
        </p:nvSpPr>
        <p:spPr>
          <a:xfrm rot="19860231">
            <a:off x="772754" y="4674777"/>
            <a:ext cx="1557532" cy="1463005"/>
          </a:xfrm>
          <a:prstGeom prst="arc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1657310" y="4329756"/>
            <a:ext cx="190719" cy="8565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440547" y="3886200"/>
            <a:ext cx="740577" cy="2724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4881">
            <a:off x="9058274" y="-2931682"/>
            <a:ext cx="2781808" cy="3091358"/>
          </a:xfrm>
          <a:prstGeom prst="rect">
            <a:avLst/>
          </a:prstGeom>
          <a:effectLst>
            <a:outerShdw blurRad="203200" dist="127000" dir="2700000">
              <a:srgbClr val="000000"/>
            </a:outerShdw>
          </a:effectLst>
        </p:spPr>
      </p:pic>
      <p:cxnSp>
        <p:nvCxnSpPr>
          <p:cNvPr id="19" name="Straight Arrow Connector 18"/>
          <p:cNvCxnSpPr/>
          <p:nvPr/>
        </p:nvCxnSpPr>
        <p:spPr>
          <a:xfrm flipV="1">
            <a:off x="6324600" y="2971800"/>
            <a:ext cx="2819400" cy="762000"/>
          </a:xfrm>
          <a:prstGeom prst="straightConnector1">
            <a:avLst/>
          </a:prstGeom>
          <a:ln w="88900">
            <a:solidFill>
              <a:srgbClr val="FF0000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24200" y="49530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FEC500"/>
                </a:solidFill>
              </a:rPr>
              <a:t>The competition points pedestrians in the wrong direction</a:t>
            </a:r>
            <a:endParaRPr lang="en-US" sz="1800" dirty="0">
              <a:solidFill>
                <a:srgbClr val="FEC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46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528" y="277909"/>
            <a:ext cx="8001000" cy="762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EC500"/>
                </a:solidFill>
              </a:rPr>
              <a:t>IntelliCross</a:t>
            </a:r>
            <a:r>
              <a:rPr lang="en-US" dirty="0" smtClean="0">
                <a:solidFill>
                  <a:srgbClr val="FEC500"/>
                </a:solidFill>
              </a:rPr>
              <a:t> </a:t>
            </a:r>
            <a:r>
              <a:rPr lang="en-US" sz="2800" dirty="0" smtClean="0">
                <a:solidFill>
                  <a:srgbClr val="FEC500"/>
                </a:solidFill>
              </a:rPr>
              <a:t>Features </a:t>
            </a:r>
            <a:endParaRPr lang="en-CA" sz="3200" dirty="0" smtClean="0">
              <a:solidFill>
                <a:srgbClr val="FEC500"/>
              </a:solidFill>
            </a:endParaRPr>
          </a:p>
        </p:txBody>
      </p:sp>
      <p:sp>
        <p:nvSpPr>
          <p:cNvPr id="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2966" y="1066800"/>
            <a:ext cx="7147034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Arial"/>
                <a:cs typeface="Arial"/>
              </a:rPr>
              <a:t>Push Button</a:t>
            </a:r>
            <a:endParaRPr lang="en-US" sz="2400" dirty="0" smtClean="0">
              <a:latin typeface="Arial"/>
              <a:cs typeface="Arial"/>
            </a:endParaRPr>
          </a:p>
          <a:p>
            <a:pPr lvl="1"/>
            <a:r>
              <a:rPr lang="en-US" sz="2000" dirty="0" smtClean="0">
                <a:latin typeface="Arial"/>
                <a:cs typeface="Arial"/>
              </a:rPr>
              <a:t>Easy access removable cover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Quick connect plugs, USB port, LED status indicators</a:t>
            </a:r>
          </a:p>
          <a:p>
            <a:pPr lvl="1"/>
            <a:r>
              <a:rPr lang="en-US" sz="2000" dirty="0" smtClean="0">
                <a:latin typeface="Arial"/>
                <a:cs typeface="Arial"/>
              </a:rPr>
              <a:t>Future expansion port for Wi-Fi</a:t>
            </a:r>
            <a:endParaRPr lang="en-CA" sz="2000" dirty="0">
              <a:latin typeface="Arial"/>
              <a:cs typeface="Arial"/>
            </a:endParaRPr>
          </a:p>
          <a:p>
            <a:pPr lvl="1"/>
            <a:endParaRPr lang="en-US" sz="2800" dirty="0" smtClean="0">
              <a:latin typeface="Arial"/>
              <a:cs typeface="Arial"/>
            </a:endParaRP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fld id="{3729821D-2800-485E-B08E-D72274CC3A17}" type="slidenum">
              <a:rPr lang="en-US" sz="1400" smtClean="0">
                <a:solidFill>
                  <a:schemeClr val="tx1"/>
                </a:solidFill>
                <a:latin typeface="Arial"/>
              </a:rPr>
              <a:pPr>
                <a:buNone/>
              </a:pPr>
              <a:t>22</a:t>
            </a:fld>
            <a:endParaRPr lang="en-US" sz="1400" dirty="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610350"/>
            <a:ext cx="4086225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CA" sz="1400" dirty="0" smtClean="0">
                <a:solidFill>
                  <a:schemeClr val="tx1"/>
                </a:solidFill>
                <a:latin typeface="Arial"/>
              </a:rPr>
              <a:t>CONFIDENTIAL</a:t>
            </a:r>
          </a:p>
        </p:txBody>
      </p:sp>
      <p:pic>
        <p:nvPicPr>
          <p:cNvPr id="17" name="Picture 16" descr="insi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048000"/>
            <a:ext cx="4208223" cy="2640826"/>
          </a:xfrm>
          <a:prstGeom prst="rect">
            <a:avLst/>
          </a:prstGeom>
          <a:effectLst>
            <a:outerShdw blurRad="292100" dist="190500" dir="2700000">
              <a:srgbClr val="000000"/>
            </a:outerShdw>
          </a:effectLst>
        </p:spPr>
      </p:pic>
      <p:pic>
        <p:nvPicPr>
          <p:cNvPr id="18" name="Picture 17" descr="without-cov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42213">
            <a:off x="1360253" y="2783423"/>
            <a:ext cx="1651561" cy="4094779"/>
          </a:xfrm>
          <a:prstGeom prst="rect">
            <a:avLst/>
          </a:prstGeom>
          <a:effectLst>
            <a:outerShdw blurRad="279400" dist="165100" dir="2700000">
              <a:srgbClr val="000000"/>
            </a:outerShdw>
          </a:effectLst>
        </p:spPr>
      </p:pic>
      <p:sp>
        <p:nvSpPr>
          <p:cNvPr id="21" name="Right Arrow 20"/>
          <p:cNvSpPr/>
          <p:nvPr/>
        </p:nvSpPr>
        <p:spPr>
          <a:xfrm rot="17748875">
            <a:off x="4971125" y="4636369"/>
            <a:ext cx="1007136" cy="33391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sp>
        <p:nvSpPr>
          <p:cNvPr id="22" name="Right Arrow 21"/>
          <p:cNvSpPr/>
          <p:nvPr/>
        </p:nvSpPr>
        <p:spPr>
          <a:xfrm rot="8567748">
            <a:off x="7206424" y="3212642"/>
            <a:ext cx="995349" cy="33391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sp>
        <p:nvSpPr>
          <p:cNvPr id="23" name="Right Arrow 22"/>
          <p:cNvSpPr/>
          <p:nvPr/>
        </p:nvSpPr>
        <p:spPr>
          <a:xfrm rot="2453541">
            <a:off x="4249128" y="3167652"/>
            <a:ext cx="953562" cy="33391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99381" y="5193268"/>
            <a:ext cx="27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800" b="1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Quick Connect</a:t>
            </a:r>
            <a:endParaRPr lang="en-CA" sz="1800" b="1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3800" y="2743200"/>
            <a:ext cx="145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800" b="1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LED</a:t>
            </a:r>
            <a:endParaRPr lang="en-CA" sz="1800" b="1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58000" y="2667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Expansion Port</a:t>
            </a:r>
          </a:p>
        </p:txBody>
      </p:sp>
      <p:sp>
        <p:nvSpPr>
          <p:cNvPr id="30" name="Right Arrow 29"/>
          <p:cNvSpPr/>
          <p:nvPr/>
        </p:nvSpPr>
        <p:spPr>
          <a:xfrm rot="13407869">
            <a:off x="6412556" y="4657073"/>
            <a:ext cx="1108376" cy="33391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7402" y="5257800"/>
            <a:ext cx="99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800" b="1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USB</a:t>
            </a:r>
            <a:endParaRPr lang="en-CA" sz="1800" b="1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6" name="Picture 15" descr="Double Arrow Sig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84"/>
          <a:stretch/>
        </p:blipFill>
        <p:spPr>
          <a:xfrm rot="19922000">
            <a:off x="-2129529" y="3494169"/>
            <a:ext cx="5410183" cy="23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191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886700" y="6543679"/>
            <a:ext cx="876300" cy="222885"/>
          </a:xfrm>
          <a:noFill/>
        </p:spPr>
        <p:txBody>
          <a:bodyPr>
            <a:normAutofit fontScale="70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fld id="{3729821D-2800-485E-B08E-D72274CC3A17}" type="slidenum">
              <a:rPr lang="en-US" sz="1400" smtClean="0">
                <a:solidFill>
                  <a:schemeClr val="tx1"/>
                </a:solidFill>
                <a:latin typeface="Arial"/>
              </a:rPr>
              <a:pPr>
                <a:buNone/>
              </a:pPr>
              <a:t>23</a:t>
            </a:fld>
            <a:endParaRPr lang="en-US" sz="1400" dirty="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277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CA" sz="1400" dirty="0" smtClean="0">
                <a:solidFill>
                  <a:schemeClr val="tx1"/>
                </a:solidFill>
                <a:latin typeface="Arial"/>
              </a:rPr>
              <a:t>CONFIDENTIAL</a:t>
            </a:r>
          </a:p>
        </p:txBody>
      </p:sp>
      <p:pic>
        <p:nvPicPr>
          <p:cNvPr id="11" name="Picture 10" descr="cover_of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170"/>
            <a:ext cx="4869180" cy="6858000"/>
          </a:xfrm>
          <a:prstGeom prst="rect">
            <a:avLst/>
          </a:prstGeom>
        </p:spPr>
      </p:pic>
      <p:pic>
        <p:nvPicPr>
          <p:cNvPr id="13" name="Picture 12" descr="coveronl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0"/>
            <a:ext cx="4869180" cy="6858000"/>
          </a:xfrm>
          <a:prstGeom prst="rect">
            <a:avLst/>
          </a:prstGeom>
        </p:spPr>
      </p:pic>
      <p:pic>
        <p:nvPicPr>
          <p:cNvPr id="40" name="Picture 39" descr="butt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005" y="2286000"/>
            <a:ext cx="1574595" cy="1574595"/>
          </a:xfrm>
          <a:prstGeom prst="rect">
            <a:avLst/>
          </a:prstGeom>
        </p:spPr>
      </p:pic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413772" y="304800"/>
            <a:ext cx="8001000" cy="76200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C500"/>
                </a:solidFill>
                <a:effectLst>
                  <a:outerShdw blurRad="114300" dist="762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IntelliCross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C500"/>
                </a:solidFill>
                <a:effectLst>
                  <a:outerShdw blurRad="114300" dist="762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C500"/>
                </a:solidFill>
                <a:effectLst>
                  <a:outerShdw blurRad="114300" dist="762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Features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114300" dist="762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kumimoji="0" lang="en-C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114300" dist="76200" dir="2700000">
                  <a:srgbClr val="000000"/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3773" y="1143000"/>
            <a:ext cx="4158228" cy="4191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 smtClean="0">
                <a:latin typeface="Arial"/>
                <a:cs typeface="Arial"/>
              </a:rPr>
              <a:t>Push Button</a:t>
            </a:r>
            <a:endParaRPr lang="en-US" sz="2800" dirty="0" smtClean="0">
              <a:latin typeface="Arial"/>
              <a:cs typeface="Arial"/>
            </a:endParaRPr>
          </a:p>
          <a:p>
            <a:pPr lvl="1"/>
            <a:r>
              <a:rPr lang="en-CA" sz="2400" dirty="0" smtClean="0">
                <a:latin typeface="Arial"/>
                <a:cs typeface="Arial"/>
              </a:rPr>
              <a:t>Vibrating arrow rotatable WITHOUT removing / opening button </a:t>
            </a:r>
            <a:r>
              <a:rPr lang="en-US" sz="2400" dirty="0" smtClean="0">
                <a:latin typeface="Arial"/>
                <a:cs typeface="Arial"/>
              </a:rPr>
              <a:t>cover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Preserves integrity of the button environment and longevity of the button by not exposing the internal components to the environmental contaminants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Shorter installation time</a:t>
            </a:r>
          </a:p>
          <a:p>
            <a:pPr lvl="1"/>
            <a:endParaRPr lang="en-US" sz="3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428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xit" presetSubtype="12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886700" y="6543679"/>
            <a:ext cx="876300" cy="222885"/>
          </a:xfrm>
          <a:noFill/>
        </p:spPr>
        <p:txBody>
          <a:bodyPr>
            <a:normAutofit fontScale="70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fld id="{3729821D-2800-485E-B08E-D72274CC3A17}" type="slidenum">
              <a:rPr lang="en-US" sz="1400" smtClean="0">
                <a:solidFill>
                  <a:schemeClr val="tx1"/>
                </a:solidFill>
                <a:latin typeface="Arial"/>
              </a:rPr>
              <a:pPr>
                <a:buNone/>
              </a:pPr>
              <a:t>24</a:t>
            </a:fld>
            <a:endParaRPr lang="en-US" sz="1400" dirty="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277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CA" sz="1400" dirty="0" smtClean="0">
                <a:solidFill>
                  <a:schemeClr val="tx1"/>
                </a:solidFill>
                <a:latin typeface="Arial"/>
              </a:rPr>
              <a:t>CONFIDENTIAL</a:t>
            </a: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413772" y="304800"/>
            <a:ext cx="8001000" cy="76200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C500"/>
                </a:solidFill>
                <a:effectLst>
                  <a:outerShdw blurRad="114300" dist="762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IntelliCross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C500"/>
                </a:solidFill>
                <a:effectLst>
                  <a:outerShdw blurRad="114300" dist="762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C500"/>
                </a:solidFill>
                <a:effectLst>
                  <a:outerShdw blurRad="114300" dist="762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Features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114300" dist="762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kumimoji="0" lang="en-C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114300" dist="76200" dir="2700000">
                  <a:srgbClr val="000000"/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3124200"/>
            <a:ext cx="4101630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Arial"/>
                <a:cs typeface="Arial"/>
              </a:rPr>
              <a:t>Easy Add            Sound Baffles for Better Sound Control</a:t>
            </a: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2" name="Picture 1" descr="PIM__07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t="7438" r="22500"/>
          <a:stretch/>
        </p:blipFill>
        <p:spPr>
          <a:xfrm>
            <a:off x="3828829" y="1063047"/>
            <a:ext cx="4857959" cy="515718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590800" y="2362200"/>
            <a:ext cx="1676400" cy="1066800"/>
          </a:xfrm>
          <a:prstGeom prst="straightConnector1">
            <a:avLst/>
          </a:prstGeom>
          <a:ln w="1270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86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066800"/>
            <a:ext cx="6011333" cy="4508500"/>
          </a:xfrm>
          <a:prstGeom prst="rect">
            <a:avLst/>
          </a:prstGeom>
        </p:spPr>
      </p:pic>
      <p:pic>
        <p:nvPicPr>
          <p:cNvPr id="18" name="Picture 17" descr="us-pat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7337">
            <a:off x="6051905" y="4009050"/>
            <a:ext cx="1679302" cy="2365666"/>
          </a:xfrm>
          <a:prstGeom prst="rect">
            <a:avLst/>
          </a:prstGeom>
          <a:effectLst>
            <a:outerShdw blurRad="381000" dist="127000" dir="2700000">
              <a:srgbClr val="000000"/>
            </a:outerShdw>
          </a:effectLst>
        </p:spPr>
      </p:pic>
      <p:pic>
        <p:nvPicPr>
          <p:cNvPr id="19" name="Picture 18" descr="canadian-pat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1091">
            <a:off x="6959649" y="1403954"/>
            <a:ext cx="1740907" cy="2273295"/>
          </a:xfrm>
          <a:prstGeom prst="rect">
            <a:avLst/>
          </a:prstGeom>
          <a:effectLst>
            <a:outerShdw blurRad="381000" dist="127000" dir="2700000">
              <a:srgbClr val="000000"/>
            </a:outerShdw>
          </a:effectLst>
        </p:spPr>
      </p:pic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548640" y="1524000"/>
            <a:ext cx="3566160" cy="40386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Digital Sound Conflict Monitoring</a:t>
            </a:r>
            <a:br>
              <a:rPr kumimoji="0" lang="en-US" sz="2400" b="1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2400" b="1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(US &amp; Canada Patents)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Self Check to ensure ultimate safety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Sound output has digital signature that is monitored and verified prior to sound output (</a:t>
            </a: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NOT available in ANY other APS system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88900" dist="88900" dir="2700000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7886700" y="6543676"/>
            <a:ext cx="876300" cy="2476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fld id="{D932EE32-ED8C-4282-B552-172EA2EBA9F3}" type="slidenum">
              <a:rPr kumimoji="1" lang="en-US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Tx/>
                <a:buNone/>
                <a:tabLst/>
                <a:defRPr/>
              </a:pPr>
              <a:t>25</a:t>
            </a:fld>
            <a:endParaRPr kumimoji="1" lang="en-US" sz="14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548640" y="410276"/>
            <a:ext cx="7680960" cy="762000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 err="1" smtClean="0">
                <a:ln>
                  <a:noFill/>
                </a:ln>
                <a:solidFill>
                  <a:srgbClr val="FEC500"/>
                </a:solidFill>
                <a:effectLst>
                  <a:outerShdw blurRad="266700" dist="1397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IntelliCross</a:t>
            </a:r>
            <a:r>
              <a:rPr kumimoji="0" lang="en-US" sz="40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FEC500"/>
                </a:solidFill>
                <a:effectLst>
                  <a:outerShdw blurRad="266700" dist="1397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8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FEC500"/>
                </a:solidFill>
                <a:effectLst>
                  <a:outerShdw blurRad="266700" dist="1397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Features </a:t>
            </a:r>
            <a:endParaRPr kumimoji="0" lang="en-CA" sz="2800" b="1" i="0" u="none" strike="noStrike" kern="1200" cap="none" spc="-150" normalizeH="0" baseline="0" noProof="0" dirty="0" smtClean="0">
              <a:ln>
                <a:noFill/>
              </a:ln>
              <a:solidFill>
                <a:srgbClr val="FEC500"/>
              </a:solidFill>
              <a:effectLst>
                <a:outerShdw blurRad="266700" dist="139700" dir="2700000">
                  <a:srgbClr val="000000"/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bldLvl="2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3400" y="1524000"/>
            <a:ext cx="57150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Power </a:t>
            </a:r>
            <a:r>
              <a:rPr lang="en-US" sz="2400" b="1" dirty="0"/>
              <a:t>Line </a:t>
            </a:r>
            <a:r>
              <a:rPr lang="en-US" sz="2400" b="1" dirty="0" smtClean="0"/>
              <a:t>Communications</a:t>
            </a:r>
            <a:br>
              <a:rPr lang="en-US" sz="2400" b="1" dirty="0" smtClean="0"/>
            </a:br>
            <a:r>
              <a:rPr lang="en-US" sz="2400" b="1" dirty="0" smtClean="0"/>
              <a:t>(</a:t>
            </a:r>
            <a:r>
              <a:rPr lang="en-US" sz="2400" b="1" dirty="0"/>
              <a:t>US &amp; Canada </a:t>
            </a:r>
            <a:r>
              <a:rPr lang="en-US" sz="2400" b="1" dirty="0" smtClean="0"/>
              <a:t>Patents)</a:t>
            </a:r>
            <a:endParaRPr lang="en-US" sz="2400" dirty="0"/>
          </a:p>
          <a:p>
            <a:pPr lvl="1"/>
            <a:r>
              <a:rPr lang="en-US" sz="2000" dirty="0"/>
              <a:t>Uses existing traffic signal wiring for communication to buttons</a:t>
            </a:r>
          </a:p>
          <a:p>
            <a:pPr lvl="1"/>
            <a:r>
              <a:rPr lang="en-US" sz="2000" dirty="0"/>
              <a:t>No extra wiring </a:t>
            </a:r>
            <a:r>
              <a:rPr lang="en-US" sz="2000" dirty="0" smtClean="0"/>
              <a:t>required from TSC</a:t>
            </a:r>
            <a:endParaRPr lang="en-US" sz="2000" dirty="0"/>
          </a:p>
          <a:p>
            <a:pPr lvl="1"/>
            <a:r>
              <a:rPr lang="en-US" sz="2000" dirty="0"/>
              <a:t>No central </a:t>
            </a:r>
            <a:r>
              <a:rPr lang="en-US" sz="2000" dirty="0" smtClean="0"/>
              <a:t>controller required</a:t>
            </a:r>
            <a:endParaRPr lang="en-US" sz="2000" dirty="0"/>
          </a:p>
          <a:p>
            <a:pPr lvl="1"/>
            <a:r>
              <a:rPr lang="en-US" sz="2000" dirty="0"/>
              <a:t>Distributed </a:t>
            </a:r>
            <a:r>
              <a:rPr lang="en-US" sz="2000" dirty="0" smtClean="0"/>
              <a:t>intelligence</a:t>
            </a:r>
          </a:p>
          <a:p>
            <a:pPr lvl="1"/>
            <a:r>
              <a:rPr lang="en-US" sz="2000" dirty="0" smtClean="0"/>
              <a:t>No Single Point of Failure</a:t>
            </a:r>
          </a:p>
          <a:p>
            <a:pPr lvl="1"/>
            <a:r>
              <a:rPr lang="en-US" sz="2000" dirty="0" smtClean="0"/>
              <a:t>Unique features</a:t>
            </a:r>
            <a:br>
              <a:rPr lang="en-US" sz="2000" dirty="0" smtClean="0"/>
            </a:br>
            <a:r>
              <a:rPr lang="en-US" sz="2000" dirty="0" smtClean="0"/>
              <a:t>to </a:t>
            </a:r>
            <a:r>
              <a:rPr lang="en-US" sz="2000" dirty="0" err="1" smtClean="0"/>
              <a:t>IntelliCross</a:t>
            </a: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D932EE32-ED8C-4282-B552-172EA2EBA9F3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26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522514" y="457200"/>
            <a:ext cx="7680960" cy="762000"/>
          </a:xfrm>
        </p:spPr>
        <p:txBody>
          <a:bodyPr/>
          <a:lstStyle/>
          <a:p>
            <a:r>
              <a:rPr lang="en-US" dirty="0" err="1" smtClean="0"/>
              <a:t>IntelliCross</a:t>
            </a:r>
            <a:r>
              <a:rPr lang="en-US" dirty="0" smtClean="0"/>
              <a:t> </a:t>
            </a:r>
            <a:r>
              <a:rPr lang="en-US" sz="2800" dirty="0" smtClean="0"/>
              <a:t>Features </a:t>
            </a:r>
            <a:endParaRPr lang="en-CA" sz="2800" dirty="0" smtClean="0"/>
          </a:p>
        </p:txBody>
      </p:sp>
      <p:pic>
        <p:nvPicPr>
          <p:cNvPr id="8" name="Picture 7" descr="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12" y="1887609"/>
            <a:ext cx="6931988" cy="5198991"/>
          </a:xfrm>
          <a:prstGeom prst="rect">
            <a:avLst/>
          </a:prstGeom>
          <a:effectLst>
            <a:outerShdw blurRad="152400" dist="1397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690021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9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9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9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9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9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9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5" grpId="0" build="p" bldLvl="2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429FE2F7-01A0-4DC4-9E04-6B71B4922B9A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27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17137" name="Text Box 17"/>
          <p:cNvSpPr txBox="1">
            <a:spLocks noChangeArrowheads="1"/>
          </p:cNvSpPr>
          <p:nvPr/>
        </p:nvSpPr>
        <p:spPr bwMode="auto">
          <a:xfrm>
            <a:off x="914400" y="5334000"/>
            <a:ext cx="7795893" cy="125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ts val="1720"/>
              </a:lnSpc>
              <a:spcBef>
                <a:spcPct val="50000"/>
              </a:spcBef>
              <a:buFont typeface="Monotype Sorts" pitchFamily="2" charset="2"/>
              <a:buNone/>
              <a:defRPr/>
            </a:pPr>
            <a:r>
              <a:rPr lang="en-US" b="1" dirty="0" smtClean="0">
                <a:solidFill>
                  <a:srgbClr val="FEC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Where there are no existing button wires </a:t>
            </a:r>
            <a:r>
              <a:rPr lang="en-US" b="1" dirty="0">
                <a:solidFill>
                  <a:srgbClr val="FEC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available</a:t>
            </a:r>
          </a:p>
          <a:p>
            <a:pPr algn="ctr">
              <a:lnSpc>
                <a:spcPts val="1720"/>
              </a:lnSpc>
              <a:spcBef>
                <a:spcPct val="50000"/>
              </a:spcBef>
              <a:buFont typeface="Monotype Sorts" pitchFamily="2" charset="2"/>
              <a:buNone/>
              <a:defRPr/>
            </a:pPr>
            <a:r>
              <a:rPr lang="en-US" b="1" dirty="0" smtClean="0">
                <a:solidFill>
                  <a:srgbClr val="FEC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No road construction work required</a:t>
            </a:r>
            <a:br>
              <a:rPr lang="en-US" b="1" dirty="0" smtClean="0">
                <a:solidFill>
                  <a:srgbClr val="FEC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b="1" dirty="0" smtClean="0">
                <a:solidFill>
                  <a:srgbClr val="FEC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EC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3200" b="1" dirty="0">
                <a:solidFill>
                  <a:srgbClr val="FEC5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Saves ~$10K per crossing</a:t>
            </a:r>
            <a:endParaRPr lang="en-CA" sz="3200" b="1" dirty="0">
              <a:solidFill>
                <a:srgbClr val="FEC5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676400"/>
            <a:ext cx="5029200" cy="36810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Features</a:t>
            </a:r>
            <a:endParaRPr lang="en-US" sz="1800" b="1" dirty="0">
              <a:solidFill>
                <a:schemeClr val="tx1">
                  <a:lumMod val="95000"/>
                </a:schemeClr>
              </a:solidFill>
              <a:effectLst>
                <a:outerShdw blurRad="88900" dist="88900" dir="2700000" algn="tl" rotWithShape="0">
                  <a:srgbClr val="000000"/>
                </a:outerShdw>
              </a:effectLst>
              <a:latin typeface="Arial"/>
              <a:cs typeface="Arial"/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CA" sz="2000" dirty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Intelligent button </a:t>
            </a:r>
            <a:r>
              <a:rPr lang="en-CA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communications</a:t>
            </a:r>
            <a:endParaRPr lang="en-CA" sz="2000" dirty="0">
              <a:solidFill>
                <a:schemeClr val="tx1">
                  <a:lumMod val="95000"/>
                </a:schemeClr>
              </a:solidFill>
              <a:effectLst>
                <a:outerShdw blurRad="88900" dist="88900" dir="2700000" algn="tl" rotWithShape="0">
                  <a:srgbClr val="000000"/>
                </a:outerShdw>
              </a:effectLst>
              <a:latin typeface="Arial"/>
              <a:cs typeface="Arial"/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CA" sz="2000" dirty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Allows buttons to be “paired”</a:t>
            </a:r>
            <a:r>
              <a:rPr lang="en-CA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br>
              <a:rPr lang="en-CA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CA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similar to </a:t>
            </a:r>
            <a:r>
              <a:rPr lang="en-CA" sz="2000" dirty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Bluetooth™</a:t>
            </a:r>
          </a:p>
          <a:p>
            <a:pPr marL="342900" indent="-342900">
              <a:buClrTx/>
              <a:buFont typeface="Arial"/>
              <a:buChar char="•"/>
            </a:pPr>
            <a:r>
              <a:rPr lang="en-CA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With a CIU, buttons will behave as if there were button wires at the intersection</a:t>
            </a:r>
          </a:p>
          <a:p>
            <a:pPr marL="342900" indent="-342900">
              <a:buClrTx/>
              <a:buFont typeface="Arial"/>
              <a:buChar char="•"/>
            </a:pPr>
            <a:r>
              <a:rPr lang="en-CA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With </a:t>
            </a:r>
            <a:r>
              <a:rPr lang="en-CA" sz="2000" dirty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a </a:t>
            </a:r>
            <a:r>
              <a:rPr lang="en-CA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CIU </a:t>
            </a:r>
            <a:r>
              <a:rPr lang="en-CA" sz="2000" dirty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you have a complete wireless PB </a:t>
            </a:r>
            <a:r>
              <a:rPr lang="en-CA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solution</a:t>
            </a:r>
            <a:r>
              <a:rPr lang="en-CA" sz="2000" dirty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CA" sz="2000" u="sng" dirty="0" smtClean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Converts </a:t>
            </a:r>
            <a:r>
              <a:rPr lang="en-CA" sz="2000" u="sng" dirty="0">
                <a:solidFill>
                  <a:schemeClr val="tx1">
                    <a:lumMod val="95000"/>
                  </a:schemeClr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a Pre-timed intersection to Fully Actuated.</a:t>
            </a:r>
          </a:p>
          <a:p>
            <a:pPr marL="285750" indent="-285750">
              <a:buClrTx/>
              <a:buFont typeface="Arial"/>
              <a:buChar char="•"/>
            </a:pPr>
            <a:endParaRPr lang="en-CA" sz="1600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93379" y="788772"/>
            <a:ext cx="776962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buNone/>
              <a:defRPr/>
            </a:pPr>
            <a:r>
              <a:rPr lang="en-US" spc="30" dirty="0" smtClean="0">
                <a:solidFill>
                  <a:srgbClr val="FEC500"/>
                </a:solidFill>
                <a:latin typeface="Arial"/>
                <a:cs typeface="Arial"/>
              </a:rPr>
              <a:t>“Unique </a:t>
            </a:r>
            <a:r>
              <a:rPr lang="en-US" spc="30" dirty="0">
                <a:solidFill>
                  <a:srgbClr val="FEC500"/>
                </a:solidFill>
                <a:latin typeface="Arial"/>
                <a:cs typeface="Arial"/>
              </a:rPr>
              <a:t>&amp; Specable Pre-timed Intersection </a:t>
            </a:r>
            <a:r>
              <a:rPr lang="en-US" spc="30" dirty="0" smtClean="0">
                <a:solidFill>
                  <a:srgbClr val="FEC500"/>
                </a:solidFill>
                <a:latin typeface="Arial"/>
                <a:cs typeface="Arial"/>
              </a:rPr>
              <a:t>Solution”</a:t>
            </a:r>
            <a:endParaRPr lang="en-CA" spc="30" dirty="0">
              <a:solidFill>
                <a:srgbClr val="FEC5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03" y="1159427"/>
            <a:ext cx="593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dirty="0">
                <a:solidFill>
                  <a:schemeClr val="tx1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Wireless Button Solution</a:t>
            </a:r>
          </a:p>
        </p:txBody>
      </p:sp>
      <p:pic>
        <p:nvPicPr>
          <p:cNvPr id="27" name="Picture 26" descr="WIRELESS-TS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0" y="990600"/>
            <a:ext cx="5994400" cy="44958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6240" y="76200"/>
            <a:ext cx="768096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ts val="0"/>
              </a:spcBef>
              <a:buNone/>
              <a:defRPr sz="4000" b="1" i="0" kern="1200" cap="none" spc="0" baseline="0">
                <a:solidFill>
                  <a:schemeClr val="tx1"/>
                </a:solidFill>
                <a:effectLst>
                  <a:outerShdw blurRad="114300" dist="76200" dir="2700000">
                    <a:srgbClr val="000000"/>
                  </a:out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 smtClean="0">
                <a:solidFill>
                  <a:srgbClr val="FEC500"/>
                </a:solidFill>
              </a:rPr>
              <a:t>IntelliCross</a:t>
            </a:r>
            <a:r>
              <a:rPr lang="en-US" dirty="0" smtClean="0">
                <a:solidFill>
                  <a:srgbClr val="FEC500"/>
                </a:solidFill>
              </a:rPr>
              <a:t> </a:t>
            </a:r>
            <a:r>
              <a:rPr lang="en-US" sz="2800" dirty="0" smtClean="0">
                <a:solidFill>
                  <a:srgbClr val="FEC500"/>
                </a:solidFill>
              </a:rPr>
              <a:t>Features </a:t>
            </a:r>
            <a:endParaRPr lang="en-CA" sz="2800" dirty="0" smtClean="0">
              <a:solidFill>
                <a:srgbClr val="FEC5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3400" y="1524000"/>
            <a:ext cx="58674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Synchronized Sound Operation</a:t>
            </a:r>
            <a:endParaRPr lang="en-US" sz="2400" dirty="0"/>
          </a:p>
          <a:p>
            <a:pPr lvl="1"/>
            <a:r>
              <a:rPr lang="en-CA" sz="2000" dirty="0"/>
              <a:t>Extended button push </a:t>
            </a:r>
            <a:r>
              <a:rPr lang="en-CA" sz="2000" dirty="0" smtClean="0"/>
              <a:t>can:</a:t>
            </a:r>
          </a:p>
          <a:p>
            <a:pPr lvl="2"/>
            <a:r>
              <a:rPr lang="en-CA" sz="2000" dirty="0" smtClean="0"/>
              <a:t>Turn </a:t>
            </a:r>
            <a:r>
              <a:rPr lang="en-CA" sz="2000" dirty="0"/>
              <a:t>on, boost </a:t>
            </a:r>
            <a:r>
              <a:rPr lang="en-CA" sz="2000" dirty="0" smtClean="0"/>
              <a:t>volumes on far side buttons, </a:t>
            </a:r>
          </a:p>
          <a:p>
            <a:pPr lvl="2"/>
            <a:r>
              <a:rPr lang="en-CA" sz="2000" dirty="0" smtClean="0"/>
              <a:t>Mute </a:t>
            </a:r>
            <a:r>
              <a:rPr lang="en-CA" sz="2000" dirty="0"/>
              <a:t>all sounds except those on the activated </a:t>
            </a:r>
            <a:r>
              <a:rPr lang="en-CA" sz="2000" dirty="0" smtClean="0"/>
              <a:t>crosswalk</a:t>
            </a:r>
          </a:p>
          <a:p>
            <a:pPr lvl="1"/>
            <a:r>
              <a:rPr lang="en-CA" sz="2000" dirty="0" smtClean="0"/>
              <a:t>Provide concurrent Ped Phase sounds</a:t>
            </a:r>
            <a:endParaRPr lang="en-CA" sz="2000" u="sng" dirty="0" smtClean="0"/>
          </a:p>
          <a:p>
            <a:pPr lvl="1"/>
            <a:r>
              <a:rPr lang="en-CA" sz="2000" dirty="0" smtClean="0"/>
              <a:t>No central controller required</a:t>
            </a:r>
            <a:br>
              <a:rPr lang="en-CA" sz="2000" dirty="0" smtClean="0"/>
            </a:br>
            <a:endParaRPr lang="en-CA" sz="2000" dirty="0" smtClean="0"/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D932EE32-ED8C-4282-B552-172EA2EBA9F3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28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522514" y="457200"/>
            <a:ext cx="7680960" cy="762000"/>
          </a:xfrm>
        </p:spPr>
        <p:txBody>
          <a:bodyPr/>
          <a:lstStyle/>
          <a:p>
            <a:r>
              <a:rPr lang="en-US" dirty="0" err="1" smtClean="0"/>
              <a:t>IntelliCross</a:t>
            </a:r>
            <a:r>
              <a:rPr lang="en-US" dirty="0" smtClean="0"/>
              <a:t> </a:t>
            </a:r>
            <a:r>
              <a:rPr lang="en-US" sz="2800" dirty="0" smtClean="0"/>
              <a:t>Features </a:t>
            </a:r>
            <a:endParaRPr lang="en-CA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9814" y="3295650"/>
            <a:ext cx="2983186" cy="2495550"/>
          </a:xfrm>
          <a:prstGeom prst="rect">
            <a:avLst/>
          </a:prstGeom>
          <a:ln>
            <a:noFill/>
          </a:ln>
          <a:effectLst>
            <a:outerShdw blurRad="177800" dist="215900" dir="2700000">
              <a:srgbClr val="000000"/>
            </a:outerShdw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1445375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5" grpId="0" build="p" bldLvl="2" autoUpdateAnimBg="0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3400" y="914400"/>
            <a:ext cx="65532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Independent volume </a:t>
            </a:r>
            <a:r>
              <a:rPr lang="en-US" sz="2400" b="1" dirty="0" smtClean="0"/>
              <a:t>controls</a:t>
            </a:r>
            <a:endParaRPr lang="en-US" sz="2400" dirty="0"/>
          </a:p>
          <a:p>
            <a:pPr lvl="2"/>
            <a:r>
              <a:rPr lang="en-CA" sz="2000" dirty="0" smtClean="0"/>
              <a:t>Independent volume controls for </a:t>
            </a:r>
            <a:br>
              <a:rPr lang="en-CA" sz="2000" dirty="0" smtClean="0"/>
            </a:br>
            <a:r>
              <a:rPr lang="en-CA" sz="2000" dirty="0" smtClean="0"/>
              <a:t>EVERY sound</a:t>
            </a:r>
          </a:p>
          <a:p>
            <a:pPr lvl="2"/>
            <a:r>
              <a:rPr lang="en-CA" sz="2000" dirty="0" smtClean="0"/>
              <a:t>All sound levels in decibels for standardization</a:t>
            </a:r>
          </a:p>
          <a:p>
            <a:pPr lvl="2"/>
            <a:r>
              <a:rPr lang="en-CA" sz="2000" dirty="0" smtClean="0"/>
              <a:t>Uses MUTCD standards for </a:t>
            </a:r>
            <a:r>
              <a:rPr lang="en-CA" sz="2000" dirty="0" err="1" smtClean="0"/>
              <a:t>dBs</a:t>
            </a:r>
            <a:endParaRPr lang="en-CA" sz="2000" dirty="0" smtClean="0"/>
          </a:p>
          <a:p>
            <a:pPr lvl="2"/>
            <a:r>
              <a:rPr lang="en-CA" sz="2000" dirty="0" smtClean="0"/>
              <a:t>No pre-set percentages</a:t>
            </a:r>
          </a:p>
          <a:p>
            <a:pPr lvl="2"/>
            <a:r>
              <a:rPr lang="en-CA" sz="2000" dirty="0" smtClean="0"/>
              <a:t>Greater flexibility for volume control</a:t>
            </a:r>
          </a:p>
          <a:p>
            <a:pPr lvl="2"/>
            <a:r>
              <a:rPr lang="en-CA" sz="2000" dirty="0" smtClean="0"/>
              <a:t>Greater sound accuracy, with + or –  5dB</a:t>
            </a:r>
            <a:endParaRPr lang="en-US" sz="2000" dirty="0"/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D932EE32-ED8C-4282-B552-172EA2EBA9F3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29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522514" y="76200"/>
            <a:ext cx="7680960" cy="762000"/>
          </a:xfrm>
        </p:spPr>
        <p:txBody>
          <a:bodyPr/>
          <a:lstStyle/>
          <a:p>
            <a:r>
              <a:rPr lang="en-US" dirty="0" err="1" smtClean="0"/>
              <a:t>IntelliCross</a:t>
            </a:r>
            <a:r>
              <a:rPr lang="en-US" dirty="0" smtClean="0"/>
              <a:t> </a:t>
            </a:r>
            <a:r>
              <a:rPr lang="en-US" sz="2800" dirty="0" smtClean="0"/>
              <a:t>Features </a:t>
            </a:r>
            <a:endParaRPr lang="en-CA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343400"/>
            <a:ext cx="7494165" cy="1524000"/>
          </a:xfrm>
          <a:prstGeom prst="rect">
            <a:avLst/>
          </a:prstGeom>
          <a:effectLst>
            <a:outerShdw blurRad="165100" dist="165100" dir="270000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58609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5" grpId="0" build="p" bldLvl="2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Product Options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>
                <a:latin typeface="Myriad Pro"/>
                <a:cs typeface="Myriad Pro"/>
              </a:rPr>
              <a:t>CONFIDENTIAL</a:t>
            </a:r>
            <a:endParaRPr lang="en-CA" dirty="0">
              <a:latin typeface="Myriad Pro"/>
              <a:cs typeface="Myriad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1600200"/>
            <a:ext cx="5562600" cy="25053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None/>
            </a:pPr>
            <a:r>
              <a:rPr lang="en-CA" sz="3200" b="1" dirty="0" smtClean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SE-2900</a:t>
            </a:r>
          </a:p>
          <a:p>
            <a:pPr marL="571500" indent="-571500">
              <a:buClr>
                <a:schemeClr val="tx1"/>
              </a:buClr>
              <a:buFont typeface="Arial"/>
              <a:buChar char="•"/>
            </a:pPr>
            <a:r>
              <a:rPr lang="en-CA" dirty="0" smtClean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MUT0CD Standard</a:t>
            </a:r>
          </a:p>
          <a:p>
            <a:pPr marL="571500" indent="-571500">
              <a:buClr>
                <a:schemeClr val="tx1"/>
              </a:buClr>
              <a:buFont typeface="Arial"/>
              <a:buChar char="•"/>
            </a:pPr>
            <a:endParaRPr lang="en-CA" dirty="0" smtClean="0">
              <a:solidFill>
                <a:srgbClr val="FFFFFF"/>
              </a:solidFill>
              <a:effectLst>
                <a:outerShdw blurRad="88900" dist="88900" dir="2700000" algn="tl" rotWithShape="0">
                  <a:srgbClr val="000000"/>
                </a:outerShdw>
              </a:effectLst>
              <a:latin typeface="Arial"/>
              <a:cs typeface="Arial"/>
            </a:endParaRPr>
          </a:p>
          <a:p>
            <a:pPr>
              <a:buClr>
                <a:schemeClr val="tx1"/>
              </a:buClr>
              <a:buNone/>
            </a:pPr>
            <a:r>
              <a:rPr lang="en-CA" sz="3200" b="1" dirty="0" smtClean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SE-2901</a:t>
            </a:r>
          </a:p>
          <a:p>
            <a:pPr marL="571500" indent="-571500">
              <a:buClr>
                <a:schemeClr val="tx1"/>
              </a:buClr>
              <a:buFont typeface="Arial"/>
              <a:buChar char="•"/>
            </a:pPr>
            <a:r>
              <a:rPr lang="en-CA" dirty="0" smtClean="0">
                <a:solidFill>
                  <a:srgbClr val="FFFFFF"/>
                </a:solidFill>
                <a:effectLst>
                  <a:outerShdw blurRad="889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Customized Product</a:t>
            </a:r>
          </a:p>
        </p:txBody>
      </p:sp>
      <p:pic>
        <p:nvPicPr>
          <p:cNvPr id="2" name="Picture 1" descr="Double Arrow Sig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43000"/>
            <a:ext cx="6858000" cy="51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233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D932EE32-ED8C-4282-B552-172EA2EBA9F3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30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6" name="Picture 25" descr="SECOND-AUDI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57200"/>
            <a:ext cx="6159500" cy="4619625"/>
          </a:xfrm>
          <a:prstGeom prst="rect">
            <a:avLst/>
          </a:prstGeom>
        </p:spPr>
      </p:pic>
      <p:sp>
        <p:nvSpPr>
          <p:cNvPr id="2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3400" y="1066800"/>
            <a:ext cx="57150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Second Audio Output</a:t>
            </a:r>
            <a:endParaRPr lang="en-US" sz="2400" dirty="0"/>
          </a:p>
          <a:p>
            <a:pPr lvl="1"/>
            <a:r>
              <a:rPr lang="en-CA" sz="2000" dirty="0" smtClean="0"/>
              <a:t>Standard feature on all APS units</a:t>
            </a:r>
          </a:p>
          <a:p>
            <a:pPr lvl="2"/>
            <a:r>
              <a:rPr lang="en-CA" sz="2000" dirty="0" smtClean="0"/>
              <a:t>Optional on competition</a:t>
            </a:r>
          </a:p>
          <a:p>
            <a:pPr lvl="1"/>
            <a:r>
              <a:rPr lang="en-CA" sz="2000" dirty="0" smtClean="0"/>
              <a:t>Allow connection of a remote (overhead) </a:t>
            </a:r>
            <a:br>
              <a:rPr lang="en-CA" sz="2000" dirty="0" smtClean="0"/>
            </a:br>
            <a:r>
              <a:rPr lang="en-CA" sz="2000" dirty="0" smtClean="0"/>
              <a:t>speaker to the button station that can </a:t>
            </a:r>
            <a:br>
              <a:rPr lang="en-CA" sz="2000" dirty="0" smtClean="0"/>
            </a:br>
            <a:r>
              <a:rPr lang="en-CA" sz="2000" dirty="0" smtClean="0"/>
              <a:t>provide guidance to pedestrians while </a:t>
            </a:r>
            <a:br>
              <a:rPr lang="en-CA" sz="2000" dirty="0" smtClean="0"/>
            </a:br>
            <a:r>
              <a:rPr lang="en-CA" sz="2000" dirty="0" smtClean="0"/>
              <a:t>traversing the crossing area</a:t>
            </a:r>
            <a:endParaRPr lang="en-US" sz="2000" dirty="0"/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3686" y="189555"/>
            <a:ext cx="7680960" cy="762000"/>
          </a:xfrm>
        </p:spPr>
        <p:txBody>
          <a:bodyPr/>
          <a:lstStyle/>
          <a:p>
            <a:r>
              <a:rPr lang="en-US" dirty="0" err="1" smtClean="0"/>
              <a:t>IntelliCross</a:t>
            </a:r>
            <a:r>
              <a:rPr lang="en-US" dirty="0" smtClean="0"/>
              <a:t> </a:t>
            </a:r>
            <a:r>
              <a:rPr lang="en-US" sz="2800" dirty="0" smtClean="0"/>
              <a:t>Features </a:t>
            </a:r>
            <a:endParaRPr lang="en-CA" sz="2800" dirty="0" smtClean="0"/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>
            <a:off x="2873375" y="3733800"/>
            <a:ext cx="2438400" cy="685800"/>
          </a:xfrm>
          <a:custGeom>
            <a:avLst/>
            <a:gdLst>
              <a:gd name="T0" fmla="*/ 0 w 1536"/>
              <a:gd name="T1" fmla="*/ 432 h 432"/>
              <a:gd name="T2" fmla="*/ 1536 w 1536"/>
              <a:gd name="T3" fmla="*/ 432 h 432"/>
              <a:gd name="T4" fmla="*/ 1536 w 1536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36" h="432">
                <a:moveTo>
                  <a:pt x="0" y="432"/>
                </a:moveTo>
                <a:lnTo>
                  <a:pt x="1536" y="432"/>
                </a:lnTo>
                <a:lnTo>
                  <a:pt x="1536" y="0"/>
                </a:lnTo>
              </a:path>
            </a:pathLst>
          </a:custGeom>
          <a:noFill/>
          <a:ln w="38100" cap="flat" cmpd="sng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accent4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Freeform 6"/>
          <p:cNvSpPr>
            <a:spLocks/>
          </p:cNvSpPr>
          <p:nvPr/>
        </p:nvSpPr>
        <p:spPr bwMode="auto">
          <a:xfrm flipV="1">
            <a:off x="2546350" y="6004345"/>
            <a:ext cx="2438400" cy="685800"/>
          </a:xfrm>
          <a:custGeom>
            <a:avLst/>
            <a:gdLst>
              <a:gd name="T0" fmla="*/ 0 w 1536"/>
              <a:gd name="T1" fmla="*/ 432 h 432"/>
              <a:gd name="T2" fmla="*/ 1536 w 1536"/>
              <a:gd name="T3" fmla="*/ 432 h 432"/>
              <a:gd name="T4" fmla="*/ 1536 w 1536"/>
              <a:gd name="T5" fmla="*/ 0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36" h="432">
                <a:moveTo>
                  <a:pt x="0" y="432"/>
                </a:moveTo>
                <a:lnTo>
                  <a:pt x="1536" y="432"/>
                </a:lnTo>
                <a:lnTo>
                  <a:pt x="1536" y="0"/>
                </a:lnTo>
              </a:path>
            </a:pathLst>
          </a:custGeom>
          <a:noFill/>
          <a:ln w="38100" cap="flat" cmpd="sng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accent4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>
            <a:off x="5235575" y="4419600"/>
            <a:ext cx="0" cy="1524000"/>
          </a:xfrm>
          <a:prstGeom prst="line">
            <a:avLst/>
          </a:prstGeom>
          <a:noFill/>
          <a:ln w="57150">
            <a:solidFill>
              <a:schemeClr val="tx1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accent4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4549775" y="4419600"/>
            <a:ext cx="0" cy="1524000"/>
          </a:xfrm>
          <a:prstGeom prst="line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accent4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4572000" y="3596855"/>
            <a:ext cx="228600" cy="3810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4572000" y="6035255"/>
            <a:ext cx="228600" cy="3810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grpSp>
        <p:nvGrpSpPr>
          <p:cNvPr id="38" name="Group 24"/>
          <p:cNvGrpSpPr>
            <a:grpSpLocks/>
          </p:cNvGrpSpPr>
          <p:nvPr/>
        </p:nvGrpSpPr>
        <p:grpSpPr bwMode="auto">
          <a:xfrm>
            <a:off x="5083175" y="3962400"/>
            <a:ext cx="2260600" cy="2362200"/>
            <a:chOff x="2352" y="2208"/>
            <a:chExt cx="1424" cy="1488"/>
          </a:xfrm>
        </p:grpSpPr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3264" y="2832"/>
              <a:ext cx="51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kumimoji="0" lang="en-US" dirty="0">
                  <a:solidFill>
                    <a:schemeClr val="tx1"/>
                  </a:solidFill>
                  <a:latin typeface="Arial"/>
                  <a:cs typeface="Arial"/>
                </a:rPr>
                <a:t>APS</a:t>
              </a:r>
            </a:p>
          </p:txBody>
        </p:sp>
        <p:grpSp>
          <p:nvGrpSpPr>
            <p:cNvPr id="40" name="Group 13"/>
            <p:cNvGrpSpPr>
              <a:grpSpLocks/>
            </p:cNvGrpSpPr>
            <p:nvPr/>
          </p:nvGrpSpPr>
          <p:grpSpPr bwMode="auto">
            <a:xfrm>
              <a:off x="2352" y="2208"/>
              <a:ext cx="912" cy="1488"/>
              <a:chOff x="2160" y="2208"/>
              <a:chExt cx="912" cy="1488"/>
            </a:xfrm>
          </p:grpSpPr>
          <p:sp>
            <p:nvSpPr>
              <p:cNvPr id="41" name="Line 14"/>
              <p:cNvSpPr>
                <a:spLocks noChangeShapeType="1"/>
              </p:cNvSpPr>
              <p:nvPr/>
            </p:nvSpPr>
            <p:spPr bwMode="auto">
              <a:xfrm flipH="1" flipV="1">
                <a:off x="2160" y="2208"/>
                <a:ext cx="912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" name="Line 15"/>
              <p:cNvSpPr>
                <a:spLocks noChangeShapeType="1"/>
              </p:cNvSpPr>
              <p:nvPr/>
            </p:nvSpPr>
            <p:spPr bwMode="auto">
              <a:xfrm flipH="1">
                <a:off x="2160" y="2976"/>
                <a:ext cx="912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</p:grpSp>
      <p:sp>
        <p:nvSpPr>
          <p:cNvPr id="43" name="Line 16"/>
          <p:cNvSpPr>
            <a:spLocks noChangeShapeType="1"/>
          </p:cNvSpPr>
          <p:nvPr/>
        </p:nvSpPr>
        <p:spPr bwMode="auto">
          <a:xfrm>
            <a:off x="4724400" y="3368255"/>
            <a:ext cx="0" cy="3276600"/>
          </a:xfrm>
          <a:prstGeom prst="line">
            <a:avLst/>
          </a:prstGeom>
          <a:noFill/>
          <a:ln w="9525">
            <a:solidFill>
              <a:schemeClr val="tx1">
                <a:lumMod val="40000"/>
                <a:lumOff val="60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accent4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 flipH="1" flipV="1">
            <a:off x="4854575" y="5562600"/>
            <a:ext cx="762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flipV="1">
            <a:off x="4854575" y="5181600"/>
            <a:ext cx="1524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6" name="Line 19"/>
          <p:cNvSpPr>
            <a:spLocks noChangeShapeType="1"/>
          </p:cNvSpPr>
          <p:nvPr/>
        </p:nvSpPr>
        <p:spPr bwMode="auto">
          <a:xfrm flipH="1" flipV="1">
            <a:off x="4854575" y="4800600"/>
            <a:ext cx="1524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7" name="Line 20"/>
          <p:cNvSpPr>
            <a:spLocks noChangeShapeType="1"/>
          </p:cNvSpPr>
          <p:nvPr/>
        </p:nvSpPr>
        <p:spPr bwMode="auto">
          <a:xfrm flipV="1">
            <a:off x="4854575" y="4419600"/>
            <a:ext cx="762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8" name="Line 21"/>
          <p:cNvSpPr>
            <a:spLocks noChangeShapeType="1"/>
          </p:cNvSpPr>
          <p:nvPr/>
        </p:nvSpPr>
        <p:spPr bwMode="auto">
          <a:xfrm flipH="1">
            <a:off x="3482974" y="4968026"/>
            <a:ext cx="1774825" cy="45719"/>
          </a:xfrm>
          <a:prstGeom prst="line">
            <a:avLst/>
          </a:prstGeom>
          <a:noFill/>
          <a:ln w="28575">
            <a:solidFill>
              <a:srgbClr val="CCCC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1425575" y="4556545"/>
            <a:ext cx="20193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Tx/>
              <a:buFontTx/>
              <a:buNone/>
            </a:pP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Pedestrian Path</a:t>
            </a:r>
            <a:b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i.e.; course correction</a:t>
            </a:r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with </a:t>
            </a:r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each Tick or “Chirp”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600" y="38100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chemeClr val="accent2"/>
                </a:solidFill>
                <a:latin typeface="Arial"/>
                <a:cs typeface="Arial"/>
              </a:rPr>
              <a:t>Uses Beaconing Technology to Assist Pedestrians </a:t>
            </a:r>
            <a:endParaRPr lang="en-US" sz="18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254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 autoUpdateAnimBg="0" advAuto="0"/>
      <p:bldP spid="36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5245" y="1355959"/>
            <a:ext cx="57150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Up to 23 buttons can be connected</a:t>
            </a:r>
          </a:p>
          <a:p>
            <a:pPr lvl="1"/>
            <a:r>
              <a:rPr lang="en-CA" sz="2000" dirty="0" smtClean="0"/>
              <a:t>Standard feature on all APS units</a:t>
            </a:r>
          </a:p>
          <a:p>
            <a:pPr lvl="1"/>
            <a:r>
              <a:rPr lang="en-CA" sz="2000" dirty="0" smtClean="0"/>
              <a:t>Provides seamless integration at diamond interchanges or close intersections</a:t>
            </a:r>
          </a:p>
          <a:p>
            <a:pPr lvl="2"/>
            <a:r>
              <a:rPr lang="en-CA" sz="2000" i="1" dirty="0" smtClean="0"/>
              <a:t>Largest Connection Capacity in the Industry; Competition only connect up to 16</a:t>
            </a: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D932EE32-ED8C-4282-B552-172EA2EBA9F3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31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343686" y="189555"/>
            <a:ext cx="7680960" cy="762000"/>
          </a:xfrm>
        </p:spPr>
        <p:txBody>
          <a:bodyPr/>
          <a:lstStyle/>
          <a:p>
            <a:r>
              <a:rPr lang="en-US" dirty="0" err="1" smtClean="0"/>
              <a:t>IntelliCross</a:t>
            </a:r>
            <a:r>
              <a:rPr lang="en-US" dirty="0" smtClean="0"/>
              <a:t> </a:t>
            </a:r>
            <a:r>
              <a:rPr lang="en-US" sz="2800" dirty="0" smtClean="0"/>
              <a:t>Features </a:t>
            </a:r>
            <a:endParaRPr lang="en-CA" sz="2800" dirty="0" smtClean="0"/>
          </a:p>
        </p:txBody>
      </p:sp>
      <p:grpSp>
        <p:nvGrpSpPr>
          <p:cNvPr id="35841" name="Group 35840"/>
          <p:cNvGrpSpPr/>
          <p:nvPr/>
        </p:nvGrpSpPr>
        <p:grpSpPr>
          <a:xfrm>
            <a:off x="1790535" y="3708496"/>
            <a:ext cx="5286703" cy="1967154"/>
            <a:chOff x="2033751" y="4162097"/>
            <a:chExt cx="5286703" cy="1967154"/>
          </a:xfrm>
        </p:grpSpPr>
        <p:sp>
          <p:nvSpPr>
            <p:cNvPr id="4" name="Freeform 3"/>
            <p:cNvSpPr/>
            <p:nvPr/>
          </p:nvSpPr>
          <p:spPr>
            <a:xfrm>
              <a:off x="2033752" y="4177862"/>
              <a:ext cx="599089" cy="677917"/>
            </a:xfrm>
            <a:custGeom>
              <a:avLst/>
              <a:gdLst>
                <a:gd name="connsiteX0" fmla="*/ 583324 w 599089"/>
                <a:gd name="connsiteY0" fmla="*/ 0 h 677917"/>
                <a:gd name="connsiteX1" fmla="*/ 599089 w 599089"/>
                <a:gd name="connsiteY1" fmla="*/ 677917 h 677917"/>
                <a:gd name="connsiteX2" fmla="*/ 0 w 599089"/>
                <a:gd name="connsiteY2" fmla="*/ 677917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089" h="677917">
                  <a:moveTo>
                    <a:pt x="583324" y="0"/>
                  </a:moveTo>
                  <a:lnTo>
                    <a:pt x="599089" y="677917"/>
                  </a:lnTo>
                  <a:lnTo>
                    <a:pt x="0" y="67791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 flipV="1">
              <a:off x="2033751" y="5451334"/>
              <a:ext cx="599089" cy="677917"/>
            </a:xfrm>
            <a:custGeom>
              <a:avLst/>
              <a:gdLst>
                <a:gd name="connsiteX0" fmla="*/ 583324 w 599089"/>
                <a:gd name="connsiteY0" fmla="*/ 0 h 677917"/>
                <a:gd name="connsiteX1" fmla="*/ 599089 w 599089"/>
                <a:gd name="connsiteY1" fmla="*/ 677917 h 677917"/>
                <a:gd name="connsiteX2" fmla="*/ 0 w 599089"/>
                <a:gd name="connsiteY2" fmla="*/ 677917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089" h="677917">
                  <a:moveTo>
                    <a:pt x="583324" y="0"/>
                  </a:moveTo>
                  <a:lnTo>
                    <a:pt x="599089" y="677917"/>
                  </a:lnTo>
                  <a:lnTo>
                    <a:pt x="0" y="67791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 flipH="1">
              <a:off x="3841529" y="4177862"/>
              <a:ext cx="599089" cy="677917"/>
            </a:xfrm>
            <a:custGeom>
              <a:avLst/>
              <a:gdLst>
                <a:gd name="connsiteX0" fmla="*/ 583324 w 599089"/>
                <a:gd name="connsiteY0" fmla="*/ 0 h 677917"/>
                <a:gd name="connsiteX1" fmla="*/ 599089 w 599089"/>
                <a:gd name="connsiteY1" fmla="*/ 677917 h 677917"/>
                <a:gd name="connsiteX2" fmla="*/ 0 w 599089"/>
                <a:gd name="connsiteY2" fmla="*/ 677917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089" h="677917">
                  <a:moveTo>
                    <a:pt x="583324" y="0"/>
                  </a:moveTo>
                  <a:lnTo>
                    <a:pt x="599089" y="677917"/>
                  </a:lnTo>
                  <a:lnTo>
                    <a:pt x="0" y="67791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flipH="1" flipV="1">
              <a:off x="3841528" y="5451334"/>
              <a:ext cx="599089" cy="677917"/>
            </a:xfrm>
            <a:custGeom>
              <a:avLst/>
              <a:gdLst>
                <a:gd name="connsiteX0" fmla="*/ 583324 w 599089"/>
                <a:gd name="connsiteY0" fmla="*/ 0 h 677917"/>
                <a:gd name="connsiteX1" fmla="*/ 599089 w 599089"/>
                <a:gd name="connsiteY1" fmla="*/ 677917 h 677917"/>
                <a:gd name="connsiteX2" fmla="*/ 0 w 599089"/>
                <a:gd name="connsiteY2" fmla="*/ 677917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089" h="677917">
                  <a:moveTo>
                    <a:pt x="583324" y="0"/>
                  </a:moveTo>
                  <a:lnTo>
                    <a:pt x="599089" y="677917"/>
                  </a:lnTo>
                  <a:lnTo>
                    <a:pt x="0" y="67791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3105804" y="4162097"/>
              <a:ext cx="252249" cy="677917"/>
            </a:xfrm>
            <a:custGeom>
              <a:avLst/>
              <a:gdLst>
                <a:gd name="connsiteX0" fmla="*/ 0 w 252249"/>
                <a:gd name="connsiteY0" fmla="*/ 0 h 677917"/>
                <a:gd name="connsiteX1" fmla="*/ 15766 w 252249"/>
                <a:gd name="connsiteY1" fmla="*/ 662151 h 677917"/>
                <a:gd name="connsiteX2" fmla="*/ 252249 w 252249"/>
                <a:gd name="connsiteY2" fmla="*/ 677917 h 677917"/>
                <a:gd name="connsiteX3" fmla="*/ 252249 w 252249"/>
                <a:gd name="connsiteY3" fmla="*/ 15765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49" h="677917">
                  <a:moveTo>
                    <a:pt x="0" y="0"/>
                  </a:moveTo>
                  <a:lnTo>
                    <a:pt x="15766" y="662151"/>
                  </a:lnTo>
                  <a:lnTo>
                    <a:pt x="252249" y="677917"/>
                  </a:lnTo>
                  <a:lnTo>
                    <a:pt x="252249" y="1576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 flipV="1">
              <a:off x="3105804" y="5451333"/>
              <a:ext cx="252249" cy="677917"/>
            </a:xfrm>
            <a:custGeom>
              <a:avLst/>
              <a:gdLst>
                <a:gd name="connsiteX0" fmla="*/ 0 w 252249"/>
                <a:gd name="connsiteY0" fmla="*/ 0 h 677917"/>
                <a:gd name="connsiteX1" fmla="*/ 15766 w 252249"/>
                <a:gd name="connsiteY1" fmla="*/ 662151 h 677917"/>
                <a:gd name="connsiteX2" fmla="*/ 252249 w 252249"/>
                <a:gd name="connsiteY2" fmla="*/ 677917 h 677917"/>
                <a:gd name="connsiteX3" fmla="*/ 252249 w 252249"/>
                <a:gd name="connsiteY3" fmla="*/ 15765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49" h="677917">
                  <a:moveTo>
                    <a:pt x="0" y="0"/>
                  </a:moveTo>
                  <a:lnTo>
                    <a:pt x="15766" y="662151"/>
                  </a:lnTo>
                  <a:lnTo>
                    <a:pt x="252249" y="677917"/>
                  </a:lnTo>
                  <a:lnTo>
                    <a:pt x="252249" y="1576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4913588" y="4177862"/>
              <a:ext cx="599089" cy="677917"/>
            </a:xfrm>
            <a:custGeom>
              <a:avLst/>
              <a:gdLst>
                <a:gd name="connsiteX0" fmla="*/ 583324 w 599089"/>
                <a:gd name="connsiteY0" fmla="*/ 0 h 677917"/>
                <a:gd name="connsiteX1" fmla="*/ 599089 w 599089"/>
                <a:gd name="connsiteY1" fmla="*/ 677917 h 677917"/>
                <a:gd name="connsiteX2" fmla="*/ 0 w 599089"/>
                <a:gd name="connsiteY2" fmla="*/ 677917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089" h="677917">
                  <a:moveTo>
                    <a:pt x="583324" y="0"/>
                  </a:moveTo>
                  <a:lnTo>
                    <a:pt x="599089" y="677917"/>
                  </a:lnTo>
                  <a:lnTo>
                    <a:pt x="0" y="67791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flipV="1">
              <a:off x="4913587" y="5451334"/>
              <a:ext cx="599089" cy="677917"/>
            </a:xfrm>
            <a:custGeom>
              <a:avLst/>
              <a:gdLst>
                <a:gd name="connsiteX0" fmla="*/ 583324 w 599089"/>
                <a:gd name="connsiteY0" fmla="*/ 0 h 677917"/>
                <a:gd name="connsiteX1" fmla="*/ 599089 w 599089"/>
                <a:gd name="connsiteY1" fmla="*/ 677917 h 677917"/>
                <a:gd name="connsiteX2" fmla="*/ 0 w 599089"/>
                <a:gd name="connsiteY2" fmla="*/ 677917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089" h="677917">
                  <a:moveTo>
                    <a:pt x="583324" y="0"/>
                  </a:moveTo>
                  <a:lnTo>
                    <a:pt x="599089" y="677917"/>
                  </a:lnTo>
                  <a:lnTo>
                    <a:pt x="0" y="67791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flipH="1">
              <a:off x="6721365" y="4177862"/>
              <a:ext cx="599089" cy="677917"/>
            </a:xfrm>
            <a:custGeom>
              <a:avLst/>
              <a:gdLst>
                <a:gd name="connsiteX0" fmla="*/ 583324 w 599089"/>
                <a:gd name="connsiteY0" fmla="*/ 0 h 677917"/>
                <a:gd name="connsiteX1" fmla="*/ 599089 w 599089"/>
                <a:gd name="connsiteY1" fmla="*/ 677917 h 677917"/>
                <a:gd name="connsiteX2" fmla="*/ 0 w 599089"/>
                <a:gd name="connsiteY2" fmla="*/ 677917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089" h="677917">
                  <a:moveTo>
                    <a:pt x="583324" y="0"/>
                  </a:moveTo>
                  <a:lnTo>
                    <a:pt x="599089" y="677917"/>
                  </a:lnTo>
                  <a:lnTo>
                    <a:pt x="0" y="67791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 flipH="1" flipV="1">
              <a:off x="6721364" y="5451334"/>
              <a:ext cx="599089" cy="677917"/>
            </a:xfrm>
            <a:custGeom>
              <a:avLst/>
              <a:gdLst>
                <a:gd name="connsiteX0" fmla="*/ 583324 w 599089"/>
                <a:gd name="connsiteY0" fmla="*/ 0 h 677917"/>
                <a:gd name="connsiteX1" fmla="*/ 599089 w 599089"/>
                <a:gd name="connsiteY1" fmla="*/ 677917 h 677917"/>
                <a:gd name="connsiteX2" fmla="*/ 0 w 599089"/>
                <a:gd name="connsiteY2" fmla="*/ 677917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9089" h="677917">
                  <a:moveTo>
                    <a:pt x="583324" y="0"/>
                  </a:moveTo>
                  <a:lnTo>
                    <a:pt x="599089" y="677917"/>
                  </a:lnTo>
                  <a:lnTo>
                    <a:pt x="0" y="67791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5996153" y="4162097"/>
              <a:ext cx="252249" cy="677917"/>
            </a:xfrm>
            <a:custGeom>
              <a:avLst/>
              <a:gdLst>
                <a:gd name="connsiteX0" fmla="*/ 0 w 252249"/>
                <a:gd name="connsiteY0" fmla="*/ 0 h 677917"/>
                <a:gd name="connsiteX1" fmla="*/ 15766 w 252249"/>
                <a:gd name="connsiteY1" fmla="*/ 662151 h 677917"/>
                <a:gd name="connsiteX2" fmla="*/ 252249 w 252249"/>
                <a:gd name="connsiteY2" fmla="*/ 677917 h 677917"/>
                <a:gd name="connsiteX3" fmla="*/ 252249 w 252249"/>
                <a:gd name="connsiteY3" fmla="*/ 15765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49" h="677917">
                  <a:moveTo>
                    <a:pt x="0" y="0"/>
                  </a:moveTo>
                  <a:lnTo>
                    <a:pt x="15766" y="662151"/>
                  </a:lnTo>
                  <a:lnTo>
                    <a:pt x="252249" y="677917"/>
                  </a:lnTo>
                  <a:lnTo>
                    <a:pt x="252249" y="1576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 flipV="1">
              <a:off x="5996153" y="5451333"/>
              <a:ext cx="252249" cy="677917"/>
            </a:xfrm>
            <a:custGeom>
              <a:avLst/>
              <a:gdLst>
                <a:gd name="connsiteX0" fmla="*/ 0 w 252249"/>
                <a:gd name="connsiteY0" fmla="*/ 0 h 677917"/>
                <a:gd name="connsiteX1" fmla="*/ 15766 w 252249"/>
                <a:gd name="connsiteY1" fmla="*/ 662151 h 677917"/>
                <a:gd name="connsiteX2" fmla="*/ 252249 w 252249"/>
                <a:gd name="connsiteY2" fmla="*/ 677917 h 677917"/>
                <a:gd name="connsiteX3" fmla="*/ 252249 w 252249"/>
                <a:gd name="connsiteY3" fmla="*/ 15765 h 67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49" h="677917">
                  <a:moveTo>
                    <a:pt x="0" y="0"/>
                  </a:moveTo>
                  <a:lnTo>
                    <a:pt x="15766" y="662151"/>
                  </a:lnTo>
                  <a:lnTo>
                    <a:pt x="252249" y="677917"/>
                  </a:lnTo>
                  <a:lnTo>
                    <a:pt x="252249" y="1576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cxnSp>
          <p:nvCxnSpPr>
            <p:cNvPr id="26" name="Straight Connector 25"/>
            <p:cNvCxnSpPr>
              <a:stCxn id="30" idx="2"/>
            </p:cNvCxnSpPr>
            <p:nvPr/>
          </p:nvCxnSpPr>
          <p:spPr>
            <a:xfrm>
              <a:off x="4440618" y="4855779"/>
              <a:ext cx="47297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440618" y="5451333"/>
              <a:ext cx="47297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033751" y="5181600"/>
              <a:ext cx="59908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3841528" y="5181600"/>
              <a:ext cx="59908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4913587" y="5181600"/>
              <a:ext cx="59908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6721364" y="5171090"/>
              <a:ext cx="59908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40" name="5-Point Star 35839"/>
            <p:cNvSpPr/>
            <p:nvPr/>
          </p:nvSpPr>
          <p:spPr>
            <a:xfrm>
              <a:off x="2240015" y="4619423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49" name="5-Point Star 48"/>
            <p:cNvSpPr/>
            <p:nvPr/>
          </p:nvSpPr>
          <p:spPr>
            <a:xfrm>
              <a:off x="2420004" y="4440684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50" name="5-Point Star 49"/>
            <p:cNvSpPr/>
            <p:nvPr/>
          </p:nvSpPr>
          <p:spPr>
            <a:xfrm>
              <a:off x="3090034" y="4396795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51" name="5-Point Star 50"/>
            <p:cNvSpPr/>
            <p:nvPr/>
          </p:nvSpPr>
          <p:spPr>
            <a:xfrm>
              <a:off x="3810000" y="4405616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52" name="5-Point Star 51"/>
            <p:cNvSpPr/>
            <p:nvPr/>
          </p:nvSpPr>
          <p:spPr>
            <a:xfrm>
              <a:off x="4000491" y="4613917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53" name="5-Point Star 52"/>
            <p:cNvSpPr/>
            <p:nvPr/>
          </p:nvSpPr>
          <p:spPr>
            <a:xfrm>
              <a:off x="2232789" y="5417366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54" name="5-Point Star 53"/>
            <p:cNvSpPr/>
            <p:nvPr/>
          </p:nvSpPr>
          <p:spPr>
            <a:xfrm>
              <a:off x="2366130" y="5654754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55" name="5-Point Star 54"/>
            <p:cNvSpPr/>
            <p:nvPr/>
          </p:nvSpPr>
          <p:spPr>
            <a:xfrm>
              <a:off x="3117628" y="5671067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56" name="5-Point Star 55"/>
            <p:cNvSpPr/>
            <p:nvPr/>
          </p:nvSpPr>
          <p:spPr>
            <a:xfrm>
              <a:off x="3810000" y="5670269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57" name="5-Point Star 56"/>
            <p:cNvSpPr/>
            <p:nvPr/>
          </p:nvSpPr>
          <p:spPr>
            <a:xfrm>
              <a:off x="4012977" y="5451333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59" name="5-Point Star 58"/>
            <p:cNvSpPr/>
            <p:nvPr/>
          </p:nvSpPr>
          <p:spPr>
            <a:xfrm>
              <a:off x="5142848" y="4616590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60" name="5-Point Star 59"/>
            <p:cNvSpPr/>
            <p:nvPr/>
          </p:nvSpPr>
          <p:spPr>
            <a:xfrm>
              <a:off x="5322837" y="4437851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61" name="5-Point Star 60"/>
            <p:cNvSpPr/>
            <p:nvPr/>
          </p:nvSpPr>
          <p:spPr>
            <a:xfrm>
              <a:off x="5992867" y="4393962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62" name="5-Point Star 61"/>
            <p:cNvSpPr/>
            <p:nvPr/>
          </p:nvSpPr>
          <p:spPr>
            <a:xfrm>
              <a:off x="6712833" y="4402783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63" name="5-Point Star 62"/>
            <p:cNvSpPr/>
            <p:nvPr/>
          </p:nvSpPr>
          <p:spPr>
            <a:xfrm>
              <a:off x="6903324" y="4611084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64" name="5-Point Star 63"/>
            <p:cNvSpPr/>
            <p:nvPr/>
          </p:nvSpPr>
          <p:spPr>
            <a:xfrm>
              <a:off x="5135622" y="5414533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65" name="5-Point Star 64"/>
            <p:cNvSpPr/>
            <p:nvPr/>
          </p:nvSpPr>
          <p:spPr>
            <a:xfrm>
              <a:off x="5268963" y="5651921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66" name="5-Point Star 65"/>
            <p:cNvSpPr/>
            <p:nvPr/>
          </p:nvSpPr>
          <p:spPr>
            <a:xfrm>
              <a:off x="6020461" y="5668234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67" name="5-Point Star 66"/>
            <p:cNvSpPr/>
            <p:nvPr/>
          </p:nvSpPr>
          <p:spPr>
            <a:xfrm>
              <a:off x="6712833" y="5667436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68" name="5-Point Star 67"/>
            <p:cNvSpPr/>
            <p:nvPr/>
          </p:nvSpPr>
          <p:spPr>
            <a:xfrm>
              <a:off x="6915810" y="5448500"/>
              <a:ext cx="266700" cy="25750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</p:grpSp>
      <p:pic>
        <p:nvPicPr>
          <p:cNvPr id="2050" name="Picture 2" descr="http://media.cmgdigital.com/shared/img/photos/2012/06/02/0b/89/Diverging_Diamond_Interchange_at_Ashford_Dunwoody__and_I-28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2200" y="1099901"/>
            <a:ext cx="2590800" cy="1977189"/>
          </a:xfrm>
          <a:prstGeom prst="rect">
            <a:avLst/>
          </a:prstGeom>
          <a:ln>
            <a:noFill/>
          </a:ln>
          <a:effectLst>
            <a:outerShdw blurRad="244475" dist="38100" dir="2700000" sx="99000" sy="99000" algn="tl" rotWithShape="0">
              <a:srgbClr val="000000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22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5" grpId="0" build="p" bldLvl="2" autoUpdateAnimBg="0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5245" y="1355959"/>
            <a:ext cx="57150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Program from anywhere in the intersection</a:t>
            </a:r>
          </a:p>
          <a:p>
            <a:pPr lvl="1"/>
            <a:r>
              <a:rPr lang="en-CA" sz="2000" dirty="0" smtClean="0"/>
              <a:t>Standard feature on all APS units</a:t>
            </a:r>
          </a:p>
          <a:p>
            <a:pPr lvl="1"/>
            <a:r>
              <a:rPr lang="en-CA" sz="2000" dirty="0" smtClean="0"/>
              <a:t>All buttons can be programmed from anywhere in the intersection </a:t>
            </a:r>
            <a:r>
              <a:rPr lang="en-CA" sz="2000" b="1" dirty="0" smtClean="0"/>
              <a:t>EVEN WITHOUT A CENTRAL CONTROLLER!</a:t>
            </a:r>
          </a:p>
          <a:p>
            <a:pPr lvl="1"/>
            <a:r>
              <a:rPr lang="en-CA" sz="2000" dirty="0" smtClean="0"/>
              <a:t>Competition requires a central controller unit for remote programming otherwise each button must be programmed individually</a:t>
            </a: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D932EE32-ED8C-4282-B552-172EA2EBA9F3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32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343686" y="189555"/>
            <a:ext cx="7680960" cy="762000"/>
          </a:xfrm>
        </p:spPr>
        <p:txBody>
          <a:bodyPr/>
          <a:lstStyle/>
          <a:p>
            <a:r>
              <a:rPr lang="en-US" dirty="0" err="1" smtClean="0"/>
              <a:t>IntelliCross</a:t>
            </a:r>
            <a:r>
              <a:rPr lang="en-US" dirty="0" smtClean="0"/>
              <a:t> </a:t>
            </a:r>
            <a:r>
              <a:rPr lang="en-US" sz="2800" dirty="0" smtClean="0"/>
              <a:t>Features </a:t>
            </a:r>
            <a:endParaRPr lang="en-CA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5974" y="3584586"/>
            <a:ext cx="2673834" cy="26738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564" y="4122322"/>
            <a:ext cx="1771883" cy="872015"/>
          </a:xfrm>
          <a:prstGeom prst="rect">
            <a:avLst/>
          </a:prstGeom>
        </p:spPr>
      </p:pic>
      <p:pic>
        <p:nvPicPr>
          <p:cNvPr id="9" name="Picture 8" descr="US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2694432" cy="1456944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1264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5" grpId="0" build="p" bldLvl="2" autoUpdateAnimBg="0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76600" y="3011555"/>
            <a:ext cx="6324600" cy="3846445"/>
          </a:xfrm>
          <a:prstGeom prst="rect">
            <a:avLst/>
          </a:prstGeom>
        </p:spPr>
      </p:pic>
      <p:sp>
        <p:nvSpPr>
          <p:cNvPr id="509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051159"/>
            <a:ext cx="6555156" cy="5044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Quick button setup and recovery</a:t>
            </a:r>
          </a:p>
          <a:p>
            <a:pPr lvl="1"/>
            <a:r>
              <a:rPr lang="en-CA" dirty="0" smtClean="0"/>
              <a:t>Standard feature on all APS units</a:t>
            </a:r>
          </a:p>
          <a:p>
            <a:pPr lvl="1"/>
            <a:r>
              <a:rPr lang="en-CA" dirty="0" smtClean="0"/>
              <a:t>Buttons can be pre-configured at Manufacturer </a:t>
            </a:r>
            <a:br>
              <a:rPr lang="en-CA" dirty="0" smtClean="0"/>
            </a:br>
            <a:r>
              <a:rPr lang="en-CA" dirty="0" smtClean="0"/>
              <a:t>or by the distributor</a:t>
            </a:r>
          </a:p>
          <a:p>
            <a:pPr lvl="1"/>
            <a:r>
              <a:rPr lang="en-CA" dirty="0" smtClean="0"/>
              <a:t>No message wake up</a:t>
            </a:r>
          </a:p>
          <a:p>
            <a:pPr lvl="1"/>
            <a:r>
              <a:rPr lang="en-CA" dirty="0" smtClean="0"/>
              <a:t>Buttons arrive with no sound but basic button operation waiting for intersection commissioning</a:t>
            </a:r>
          </a:p>
          <a:p>
            <a:pPr lvl="1"/>
            <a:r>
              <a:rPr lang="en-CA" dirty="0" smtClean="0"/>
              <a:t>Customer or Contactor can “enable” the button operation with a “Button Handshake”</a:t>
            </a:r>
            <a:br>
              <a:rPr lang="en-CA" dirty="0" smtClean="0"/>
            </a:br>
            <a:r>
              <a:rPr lang="en-CA" dirty="0" smtClean="0"/>
              <a:t>(special button press sequence). </a:t>
            </a:r>
            <a:br>
              <a:rPr lang="en-CA" dirty="0" smtClean="0"/>
            </a:br>
            <a:r>
              <a:rPr lang="en-CA" u="sng" dirty="0" smtClean="0"/>
              <a:t>No PC setup required</a:t>
            </a:r>
            <a:r>
              <a:rPr lang="en-CA" dirty="0" smtClean="0"/>
              <a:t>.</a:t>
            </a:r>
          </a:p>
          <a:p>
            <a:pPr lvl="1"/>
            <a:endParaRPr lang="en-CA" dirty="0" smtClean="0"/>
          </a:p>
          <a:p>
            <a:pPr marL="0" lvl="1" indent="0">
              <a:buNone/>
            </a:pPr>
            <a:r>
              <a:rPr lang="en-CA" dirty="0" smtClean="0"/>
              <a:t> </a:t>
            </a:r>
            <a:endParaRPr lang="en-CA" i="1" dirty="0" smtClean="0"/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D932EE32-ED8C-4282-B552-172EA2EBA9F3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33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343686" y="189555"/>
            <a:ext cx="7680960" cy="762000"/>
          </a:xfrm>
        </p:spPr>
        <p:txBody>
          <a:bodyPr/>
          <a:lstStyle/>
          <a:p>
            <a:r>
              <a:rPr lang="en-US" dirty="0" err="1" smtClean="0"/>
              <a:t>IntelliCross</a:t>
            </a:r>
            <a:r>
              <a:rPr lang="en-US" dirty="0" smtClean="0"/>
              <a:t> </a:t>
            </a:r>
            <a:r>
              <a:rPr lang="en-US" sz="2800" dirty="0" smtClean="0"/>
              <a:t>Features </a:t>
            </a:r>
            <a:endParaRPr lang="en-CA" sz="2800" dirty="0" smtClean="0"/>
          </a:p>
        </p:txBody>
      </p:sp>
      <p:pic>
        <p:nvPicPr>
          <p:cNvPr id="8" name="Picture 2" descr="http://ndnm.co.zw/wp-content/uploads/2014/04/handshak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2088931" cy="2088931"/>
          </a:xfrm>
          <a:prstGeom prst="rect">
            <a:avLst/>
          </a:prstGeom>
          <a:noFill/>
          <a:effectLst>
            <a:outerShdw blurRad="177800" dist="165100" dir="270000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4343400"/>
            <a:ext cx="6021755" cy="42672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  <a:defRPr sz="1800" b="0" i="0" kern="1200" cap="none" spc="30" baseline="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ea typeface="+mn-ea"/>
                <a:cs typeface="Arial"/>
              </a:defRPr>
            </a:lvl1pPr>
            <a:lvl2pPr marL="171450" indent="-17145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ea typeface="+mn-ea"/>
                <a:cs typeface="Arial"/>
              </a:defRPr>
            </a:lvl2pPr>
            <a:lvl3pPr marL="344488" indent="-165100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ea typeface="+mn-ea"/>
                <a:cs typeface="Arial"/>
              </a:defRPr>
            </a:lvl3pPr>
            <a:lvl4pPr marL="517525" indent="-169863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ea typeface="+mn-ea"/>
                <a:cs typeface="Arial"/>
              </a:defRPr>
            </a:lvl4pPr>
            <a:lvl5pPr marL="688975" indent="-173038" algn="l" defTabSz="914400" rtl="0" eaLnBrk="1" latinLnBrk="0" hangingPunct="1">
              <a:spcBef>
                <a:spcPts val="600"/>
              </a:spcBef>
              <a:buClr>
                <a:schemeClr val="tx1">
                  <a:lumMod val="85000"/>
                </a:schemeClr>
              </a:buClr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ea typeface="+mn-ea"/>
                <a:cs typeface="Arial"/>
              </a:defRPr>
            </a:lvl5pPr>
            <a:lvl6pPr marL="8686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58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0817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dirty="0" smtClean="0"/>
              <a:t>Standard feature on all APS units</a:t>
            </a:r>
          </a:p>
          <a:p>
            <a:pPr lvl="1"/>
            <a:r>
              <a:rPr lang="en-CA" dirty="0" smtClean="0"/>
              <a:t>If a button is damaged (e.g. knockdown accident) a button can </a:t>
            </a:r>
            <a:r>
              <a:rPr lang="en-CA" u="sng" dirty="0" smtClean="0"/>
              <a:t>easily replaced with a stock button</a:t>
            </a:r>
            <a:r>
              <a:rPr lang="en-CA" dirty="0" smtClean="0"/>
              <a:t>.</a:t>
            </a:r>
          </a:p>
          <a:p>
            <a:pPr lvl="1"/>
            <a:r>
              <a:rPr lang="en-CA" dirty="0" smtClean="0"/>
              <a:t>Client or Contractor can configure the </a:t>
            </a:r>
            <a:br>
              <a:rPr lang="en-CA" dirty="0" smtClean="0"/>
            </a:br>
            <a:r>
              <a:rPr lang="en-CA" dirty="0" smtClean="0"/>
              <a:t>button from the existing buttons </a:t>
            </a:r>
            <a:br>
              <a:rPr lang="en-CA" dirty="0" smtClean="0"/>
            </a:br>
            <a:r>
              <a:rPr lang="en-CA" dirty="0" smtClean="0"/>
              <a:t>through a “Button Handshake” (special button </a:t>
            </a:r>
            <a:br>
              <a:rPr lang="en-CA" dirty="0" smtClean="0"/>
            </a:br>
            <a:r>
              <a:rPr lang="en-CA" dirty="0" smtClean="0"/>
              <a:t>press sequence). </a:t>
            </a:r>
            <a:br>
              <a:rPr lang="en-CA" dirty="0" smtClean="0"/>
            </a:br>
            <a:r>
              <a:rPr lang="en-CA" u="sng" dirty="0" smtClean="0"/>
              <a:t>No PC setup required</a:t>
            </a:r>
            <a:r>
              <a:rPr lang="en-CA" dirty="0" smtClean="0"/>
              <a:t>.</a:t>
            </a:r>
          </a:p>
          <a:p>
            <a:pPr marL="0" lvl="1" indent="0">
              <a:buFont typeface="Arial" pitchFamily="34" charset="0"/>
              <a:buNone/>
            </a:pPr>
            <a:r>
              <a:rPr lang="en-CA" dirty="0" smtClean="0"/>
              <a:t> </a:t>
            </a:r>
            <a:endParaRPr lang="en-CA" i="1" dirty="0" smtClean="0"/>
          </a:p>
        </p:txBody>
      </p:sp>
    </p:spTree>
    <p:extLst>
      <p:ext uri="{BB962C8B-B14F-4D97-AF65-F5344CB8AC3E}">
        <p14:creationId xmlns:p14="http://schemas.microsoft.com/office/powerpoint/2010/main" val="2561225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5" grpId="0" build="p" bldLvl="2" autoUpdateAnimBg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828800"/>
            <a:ext cx="7833360" cy="4724400"/>
          </a:xfrm>
        </p:spPr>
        <p:txBody>
          <a:bodyPr>
            <a:normAutofit/>
          </a:bodyPr>
          <a:lstStyle/>
          <a:p>
            <a:pPr marL="0" lvl="1" indent="0">
              <a:buClr>
                <a:schemeClr val="tx1"/>
              </a:buClr>
              <a:buNone/>
            </a:pPr>
            <a:r>
              <a:rPr lang="en-US" sz="2000" b="1" dirty="0"/>
              <a:t>CIU Hardware Support:</a:t>
            </a:r>
          </a:p>
          <a:p>
            <a:pPr marL="285750" lvl="1" indent="-285750">
              <a:buClr>
                <a:schemeClr val="tx1"/>
              </a:buClr>
            </a:pPr>
            <a:r>
              <a:rPr lang="en-US" sz="2000" dirty="0" smtClean="0"/>
              <a:t>Standard </a:t>
            </a:r>
            <a:r>
              <a:rPr lang="en-US" sz="2000" dirty="0"/>
              <a:t>Interface to NEMA TS1/2 &amp; Type 170, </a:t>
            </a:r>
            <a:r>
              <a:rPr lang="en-US" sz="2000" dirty="0" smtClean="0"/>
              <a:t>2070, Type F</a:t>
            </a:r>
            <a:endParaRPr lang="en-US" sz="2000" dirty="0"/>
          </a:p>
          <a:p>
            <a:pPr>
              <a:buClr>
                <a:schemeClr val="tx1"/>
              </a:buClr>
            </a:pPr>
            <a:r>
              <a:rPr lang="en-US" sz="2000" dirty="0"/>
              <a:t>General-purpose inputs and outputs available on the CIU can be configured for a variety of different applications</a:t>
            </a:r>
            <a:r>
              <a:rPr lang="en-US" sz="2000" dirty="0" smtClean="0"/>
              <a:t>.</a:t>
            </a: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/>
              <a:t>System Configuration </a:t>
            </a:r>
            <a:r>
              <a:rPr lang="en-US" sz="2000" b="1" dirty="0" smtClean="0"/>
              <a:t>Device offers centralized</a:t>
            </a:r>
            <a:r>
              <a:rPr lang="en-US" sz="2000" dirty="0" smtClean="0"/>
              <a:t>:</a:t>
            </a:r>
            <a:endParaRPr lang="en-US" sz="2000" dirty="0"/>
          </a:p>
          <a:p>
            <a:pPr marL="617538" lvl="3" indent="-271463"/>
            <a:r>
              <a:rPr lang="en-US" sz="2000" dirty="0" smtClean="0"/>
              <a:t>Button configuration</a:t>
            </a:r>
          </a:p>
          <a:p>
            <a:pPr marL="617538" lvl="3" indent="-271463"/>
            <a:r>
              <a:rPr lang="en-US" sz="2000" dirty="0" smtClean="0"/>
              <a:t>Firmware Update</a:t>
            </a:r>
          </a:p>
          <a:p>
            <a:pPr marL="617538" lvl="3" indent="-271463"/>
            <a:r>
              <a:rPr lang="en-US" sz="2000" dirty="0" smtClean="0"/>
              <a:t>Custom Sound Upload</a:t>
            </a:r>
          </a:p>
          <a:p>
            <a:pPr marL="617538" lvl="3" indent="-271463"/>
            <a:r>
              <a:rPr lang="en-US" sz="2000" dirty="0" smtClean="0"/>
              <a:t>Ethernet remote to central</a:t>
            </a:r>
          </a:p>
          <a:p>
            <a:pPr marL="617538" lvl="3" indent="-271463"/>
            <a:r>
              <a:rPr lang="en-US" sz="2000" dirty="0" smtClean="0"/>
              <a:t>Button health monitoring</a:t>
            </a:r>
            <a:endParaRPr lang="en-CA" sz="2000" dirty="0" smtClean="0"/>
          </a:p>
        </p:txBody>
      </p:sp>
      <p:sp>
        <p:nvSpPr>
          <p:cNvPr id="46082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5189C98B-94B7-4992-A073-6780599C6F02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34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143000"/>
            <a:ext cx="7680960" cy="6858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IntelliCross</a:t>
            </a:r>
            <a:r>
              <a:rPr lang="en-US" dirty="0" smtClean="0"/>
              <a:t>  Features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/>
              <a:t>CIU-C</a:t>
            </a:r>
            <a:endParaRPr lang="en-CA" sz="4400" dirty="0" smtClean="0"/>
          </a:p>
        </p:txBody>
      </p:sp>
      <p:pic>
        <p:nvPicPr>
          <p:cNvPr id="10" name="Picture 9" descr="ciu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2766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149B97-1312-424F-BF4A-EF4A863BDBA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143000"/>
            <a:ext cx="7680960" cy="762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EC500"/>
                </a:solidFill>
              </a:rPr>
              <a:t>IntelliCross</a:t>
            </a:r>
            <a:r>
              <a:rPr lang="en-US" dirty="0" smtClean="0">
                <a:solidFill>
                  <a:srgbClr val="FEC500"/>
                </a:solidFill>
              </a:rPr>
              <a:t> Features</a:t>
            </a:r>
            <a:br>
              <a:rPr lang="en-US" dirty="0" smtClean="0">
                <a:solidFill>
                  <a:srgbClr val="FEC500"/>
                </a:solidFill>
              </a:rPr>
            </a:br>
            <a:r>
              <a:rPr lang="en-US" dirty="0">
                <a:solidFill>
                  <a:srgbClr val="FEC500"/>
                </a:solidFill>
              </a:rPr>
              <a:t/>
            </a:r>
            <a:br>
              <a:rPr lang="en-US" dirty="0">
                <a:solidFill>
                  <a:srgbClr val="FEC500"/>
                </a:solidFill>
              </a:rPr>
            </a:br>
            <a:r>
              <a:rPr lang="en-US" dirty="0" smtClean="0">
                <a:solidFill>
                  <a:srgbClr val="FEC500"/>
                </a:solidFill>
              </a:rPr>
              <a:t>CIU-C</a:t>
            </a:r>
            <a:endParaRPr lang="en-US" dirty="0">
              <a:solidFill>
                <a:srgbClr val="FEC5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26670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Self contained Intelligence</a:t>
            </a:r>
            <a:b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chemeClr val="tx1"/>
                </a:solidFill>
                <a:latin typeface="Arial"/>
                <a:cs typeface="Arial"/>
              </a:rPr>
              <a:t>(at the pole)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2057400"/>
            <a:ext cx="342900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7BD40"/>
                </a:solidFill>
                <a:latin typeface="Arial"/>
                <a:cs typeface="Arial"/>
              </a:rPr>
              <a:t>Easy-to-add monitoring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7BD40"/>
                </a:solidFill>
                <a:latin typeface="Arial"/>
                <a:cs typeface="Arial"/>
              </a:rPr>
              <a:t>TSC or Central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7BD40"/>
                </a:solidFill>
                <a:latin typeface="Arial"/>
                <a:cs typeface="Arial"/>
              </a:rPr>
              <a:t>Time of Day control</a:t>
            </a:r>
            <a:endParaRPr lang="en-US" b="1" dirty="0">
              <a:solidFill>
                <a:srgbClr val="F7BD4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4495800"/>
            <a:ext cx="8277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Offers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the most competitive IP package upgrade for a fully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IP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addressable system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and </a:t>
            </a:r>
            <a:r>
              <a:rPr lang="en-US" sz="2000" dirty="0">
                <a:solidFill>
                  <a:srgbClr val="FEC500"/>
                </a:solidFill>
                <a:latin typeface="Arial"/>
                <a:cs typeface="Arial"/>
              </a:rPr>
              <a:t>is </a:t>
            </a:r>
            <a:r>
              <a:rPr lang="en-US" sz="2000" u="sng" dirty="0">
                <a:solidFill>
                  <a:srgbClr val="FEC500"/>
                </a:solidFill>
                <a:latin typeface="Arial"/>
                <a:cs typeface="Arial"/>
              </a:rPr>
              <a:t>the ONLY product that will maintain compliance with</a:t>
            </a:r>
            <a:r>
              <a:rPr lang="en-US" sz="2000" u="sng" dirty="0" smtClean="0">
                <a:solidFill>
                  <a:srgbClr val="FEC500"/>
                </a:solidFill>
                <a:latin typeface="Arial"/>
                <a:cs typeface="Arial"/>
              </a:rPr>
              <a:t> Caltrans </a:t>
            </a:r>
            <a:r>
              <a:rPr lang="en-US" sz="2000" u="sng" dirty="0">
                <a:solidFill>
                  <a:srgbClr val="FEC500"/>
                </a:solidFill>
                <a:latin typeface="Arial"/>
                <a:cs typeface="Arial"/>
              </a:rPr>
              <a:t>APS Guidance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where a control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or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monitoring unit is required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in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the traffic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cabinet.</a:t>
            </a:r>
            <a:endParaRPr lang="en-CA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2" name="Picture 11" descr="ciu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19749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58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08107-1FBB-4B01-93AD-8E878AF0BC2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2426" y="381000"/>
            <a:ext cx="8105774" cy="685800"/>
          </a:xfrm>
        </p:spPr>
        <p:txBody>
          <a:bodyPr>
            <a:normAutofit fontScale="90000"/>
          </a:bodyPr>
          <a:lstStyle/>
          <a:p>
            <a:r>
              <a:rPr lang="en-US" sz="4444" dirty="0" smtClean="0"/>
              <a:t>System Comparison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2667" dirty="0" smtClean="0"/>
              <a:t>(central communication)</a:t>
            </a:r>
            <a:endParaRPr lang="en-US" sz="2667" dirty="0"/>
          </a:p>
        </p:txBody>
      </p:sp>
      <p:sp>
        <p:nvSpPr>
          <p:cNvPr id="7" name="TextBox 6"/>
          <p:cNvSpPr txBox="1"/>
          <p:nvPr/>
        </p:nvSpPr>
        <p:spPr>
          <a:xfrm>
            <a:off x="62199" y="111467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 err="1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IntelliCross</a:t>
            </a:r>
            <a:endParaRPr lang="en-US" b="1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9320" y="1114675"/>
            <a:ext cx="29718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Navigator™</a:t>
            </a:r>
          </a:p>
          <a:p>
            <a:pPr algn="r">
              <a:buNone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(2-wire)</a:t>
            </a:r>
            <a:endParaRPr lang="en-US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AutoShape 2" descr="https://encrypted-tbn1.gstatic.com/images?q=tbn:ANd9GcSkczPcRPo3hPKU-t5arsHlyf6rVEBF2SkYImA5akLyR5Ld7Iu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12" y="4967732"/>
            <a:ext cx="2204881" cy="150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27" y="2770713"/>
            <a:ext cx="1845226" cy="21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2" descr="http://www.polara.com/images/nav_ctr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03" y="3665198"/>
            <a:ext cx="1685359" cy="168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55923" y="4314819"/>
            <a:ext cx="240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On-street</a:t>
            </a:r>
            <a:endParaRPr lang="en-US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60198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In-cabinet</a:t>
            </a:r>
            <a:endParaRPr lang="en-US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75136" y="3859160"/>
            <a:ext cx="240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On-street</a:t>
            </a:r>
            <a:endParaRPr lang="en-US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95727" y="2355198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In-cabinet</a:t>
            </a:r>
            <a:endParaRPr lang="en-US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114300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The </a:t>
            </a:r>
            <a:r>
              <a:rPr lang="en-US" sz="2000" b="1" dirty="0" err="1" smtClean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IntelliCross</a:t>
            </a:r>
            <a:r>
              <a:rPr lang="en-US" sz="2000" b="1" dirty="0" smtClean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system is the ONLY system that is easily field upgradable to central control</a:t>
            </a:r>
            <a:r>
              <a:rPr lang="en-US" sz="2000" b="1" dirty="0" smtClean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br>
              <a:rPr lang="en-US" sz="2000" b="1" dirty="0" smtClean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with </a:t>
            </a:r>
            <a:r>
              <a:rPr lang="en-US" sz="2000" b="1" dirty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just the addition of a </a:t>
            </a:r>
            <a:r>
              <a:rPr lang="en-US" sz="2000" b="1" dirty="0" smtClean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CIU </a:t>
            </a:r>
            <a:br>
              <a:rPr lang="en-US" sz="2000" b="1" dirty="0" smtClean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FEC5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to cabinet power</a:t>
            </a:r>
            <a:endParaRPr lang="en-CA" sz="2000" b="1" dirty="0">
              <a:solidFill>
                <a:srgbClr val="FEC500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" name="Picture 4" descr="http://www.polara.com/images/nav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5021" r="18124" b="3614"/>
          <a:stretch/>
        </p:blipFill>
        <p:spPr bwMode="auto">
          <a:xfrm>
            <a:off x="4339863" y="4357354"/>
            <a:ext cx="1980818" cy="19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3670188" y="2648607"/>
            <a:ext cx="603210" cy="3263462"/>
          </a:xfrm>
          <a:custGeom>
            <a:avLst/>
            <a:gdLst>
              <a:gd name="connsiteX0" fmla="*/ 113536 w 603210"/>
              <a:gd name="connsiteY0" fmla="*/ 0 h 3263462"/>
              <a:gd name="connsiteX1" fmla="*/ 602267 w 603210"/>
              <a:gd name="connsiteY1" fmla="*/ 725214 h 3263462"/>
              <a:gd name="connsiteX2" fmla="*/ 3178 w 603210"/>
              <a:gd name="connsiteY2" fmla="*/ 1970690 h 3263462"/>
              <a:gd name="connsiteX3" fmla="*/ 350019 w 603210"/>
              <a:gd name="connsiteY3" fmla="*/ 3263462 h 326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10" h="3263462">
                <a:moveTo>
                  <a:pt x="113536" y="0"/>
                </a:moveTo>
                <a:cubicBezTo>
                  <a:pt x="367098" y="198383"/>
                  <a:pt x="620660" y="396766"/>
                  <a:pt x="602267" y="725214"/>
                </a:cubicBezTo>
                <a:cubicBezTo>
                  <a:pt x="583874" y="1053662"/>
                  <a:pt x="45219" y="1547649"/>
                  <a:pt x="3178" y="1970690"/>
                </a:cubicBezTo>
                <a:cubicBezTo>
                  <a:pt x="-38863" y="2393731"/>
                  <a:pt x="350019" y="3263462"/>
                  <a:pt x="350019" y="3263462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Arial"/>
              <a:cs typeface="Arial"/>
            </a:endParaRPr>
          </a:p>
        </p:txBody>
      </p:sp>
      <p:pic>
        <p:nvPicPr>
          <p:cNvPr id="23" name="Picture 22" descr="ciuc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4267200"/>
            <a:ext cx="2641600" cy="1981200"/>
          </a:xfrm>
          <a:prstGeom prst="rect">
            <a:avLst/>
          </a:prstGeom>
        </p:spPr>
      </p:pic>
      <p:pic>
        <p:nvPicPr>
          <p:cNvPr id="24" name="Picture 23" descr="intellicrossiso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36305" y="1676400"/>
            <a:ext cx="3672610" cy="2754457"/>
          </a:xfrm>
          <a:prstGeom prst="rect">
            <a:avLst/>
          </a:prstGeom>
        </p:spPr>
      </p:pic>
      <p:pic>
        <p:nvPicPr>
          <p:cNvPr id="26" name="Picture 25" descr="insidewir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1828800"/>
            <a:ext cx="345439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01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7" grpId="0"/>
      <p:bldP spid="18" grpId="0"/>
      <p:bldP spid="19" grpId="0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08107-1FBB-4B01-93AD-8E878AF0BC2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System Comparison (4-wire)</a:t>
            </a:r>
            <a:endParaRPr lang="en-US" dirty="0"/>
          </a:p>
        </p:txBody>
      </p:sp>
      <p:pic>
        <p:nvPicPr>
          <p:cNvPr id="1028" name="Picture 4" descr="http://www.polara.com/images/nav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5021" r="18124" b="3614"/>
          <a:stretch/>
        </p:blipFill>
        <p:spPr bwMode="auto">
          <a:xfrm>
            <a:off x="5605406" y="2226682"/>
            <a:ext cx="2918521" cy="28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1600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 err="1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IntelliCross</a:t>
            </a:r>
            <a:endParaRPr lang="en-US" b="1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5406" y="161435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Navigator™</a:t>
            </a:r>
            <a:endParaRPr lang="en-US" b="1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9" name="Picture 8" descr="intellicrossisolat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9105" y="2362200"/>
            <a:ext cx="3888646" cy="2916484"/>
          </a:xfrm>
          <a:prstGeom prst="rect">
            <a:avLst/>
          </a:prstGeom>
        </p:spPr>
      </p:pic>
      <p:pic>
        <p:nvPicPr>
          <p:cNvPr id="11" name="Picture 10" descr="insidewir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514600"/>
            <a:ext cx="365759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60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ontent Placeholder 6"/>
          <p:cNvSpPr>
            <a:spLocks noGrp="1"/>
          </p:cNvSpPr>
          <p:nvPr>
            <p:ph sz="quarter" idx="13"/>
          </p:nvPr>
        </p:nvSpPr>
        <p:spPr>
          <a:xfrm>
            <a:off x="685800" y="1362076"/>
            <a:ext cx="7162800" cy="4343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Audible Countdown function at the Pedestrian pushbutton stations</a:t>
            </a:r>
          </a:p>
          <a:p>
            <a:pPr marL="914400" lvl="1" indent="-457200" eaLnBrk="1" hangingPunct="1">
              <a:buFontTx/>
              <a:buChar char="•"/>
            </a:pPr>
            <a:r>
              <a:rPr lang="en-US" sz="2400" i="1" dirty="0" smtClean="0"/>
              <a:t>Not included in any North American standards</a:t>
            </a:r>
          </a:p>
          <a:p>
            <a:pPr marL="914400" lvl="1" indent="-457200" eaLnBrk="1" hangingPunct="1">
              <a:buFontTx/>
              <a:buChar char="•"/>
            </a:pPr>
            <a:r>
              <a:rPr lang="en-US" sz="2400" i="1" dirty="0" smtClean="0"/>
              <a:t>Not recommended by industry leading professionals</a:t>
            </a:r>
          </a:p>
          <a:p>
            <a:pPr marL="914400" lvl="1" indent="-457200" eaLnBrk="1" hangingPunct="1">
              <a:buFontTx/>
              <a:buChar char="•"/>
            </a:pPr>
            <a:r>
              <a:rPr lang="en-US" sz="2400" i="1" dirty="0" smtClean="0"/>
              <a:t>Maybe included at a later date if approved by Government bodies or recognized organizations involved in pedestrian safety</a:t>
            </a:r>
          </a:p>
        </p:txBody>
      </p:sp>
      <p:sp>
        <p:nvSpPr>
          <p:cNvPr id="71684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68455255-FA91-4035-B761-B4B92076E7FB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38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71682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Audible Countdown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886700" y="6543676"/>
            <a:ext cx="876300" cy="247650"/>
          </a:xfrm>
          <a:noFill/>
        </p:spPr>
        <p:txBody>
          <a:bodyPr>
            <a:normAutofit fontScale="85000" lnSpcReduction="20000"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AE1A36A8-6F3F-4F99-945A-C4993B082D04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39</a:t>
            </a:fld>
            <a:endParaRPr lang="en-US" sz="1400" dirty="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Audible Countdown</a:t>
            </a:r>
          </a:p>
        </p:txBody>
      </p:sp>
      <p:pic>
        <p:nvPicPr>
          <p:cNvPr id="7" name="Picture 6" descr="bli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458" y="762000"/>
            <a:ext cx="4723542" cy="6096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295400"/>
            <a:ext cx="5257800" cy="4419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US" sz="2400" b="1" dirty="0" smtClean="0"/>
              <a:t>Countdown Messages</a:t>
            </a:r>
          </a:p>
          <a:p>
            <a:pPr>
              <a:lnSpc>
                <a:spcPct val="90000"/>
              </a:lnSpc>
            </a:pPr>
            <a:r>
              <a:rPr lang="en-US" sz="2400" i="1" dirty="0" smtClean="0"/>
              <a:t>“In the interest of safety, an</a:t>
            </a:r>
            <a:br>
              <a:rPr lang="en-US" sz="2400" i="1" dirty="0" smtClean="0"/>
            </a:br>
            <a:r>
              <a:rPr lang="en-US" sz="2400" i="1" dirty="0" smtClean="0"/>
              <a:t> ambiguous display cannot be</a:t>
            </a:r>
            <a:br>
              <a:rPr lang="en-US" sz="2400" i="1" dirty="0" smtClean="0"/>
            </a:br>
            <a:r>
              <a:rPr lang="en-US" sz="2400" i="1" dirty="0" smtClean="0"/>
              <a:t> recommended.</a:t>
            </a:r>
          </a:p>
          <a:p>
            <a:pPr>
              <a:lnSpc>
                <a:spcPct val="90000"/>
              </a:lnSpc>
            </a:pPr>
            <a:r>
              <a:rPr lang="en-US" sz="2400" i="1" dirty="0" smtClean="0"/>
              <a:t>The countdown information in an audible format has the potential to </a:t>
            </a:r>
            <a:r>
              <a:rPr lang="en-US" sz="2400" i="1" u="sng" dirty="0" smtClean="0">
                <a:solidFill>
                  <a:srgbClr val="FEC500"/>
                </a:solidFill>
              </a:rPr>
              <a:t>mask auditory information from cars</a:t>
            </a:r>
            <a:r>
              <a:rPr lang="en-US" sz="2400" i="1" dirty="0" smtClean="0"/>
              <a:t> that may be more critical.</a:t>
            </a:r>
          </a:p>
          <a:p>
            <a:pPr>
              <a:lnSpc>
                <a:spcPct val="90000"/>
              </a:lnSpc>
            </a:pPr>
            <a:r>
              <a:rPr lang="en-US" sz="2400" i="1" dirty="0" smtClean="0"/>
              <a:t>After starting a crossing, the blind pedestrian has </a:t>
            </a:r>
            <a:r>
              <a:rPr lang="en-US" sz="2400" i="1" u="sng" dirty="0" smtClean="0">
                <a:solidFill>
                  <a:srgbClr val="FEC500"/>
                </a:solidFill>
              </a:rPr>
              <a:t>little other choice but to complete the crossing</a:t>
            </a:r>
            <a:r>
              <a:rPr lang="en-US" sz="2400" i="1" dirty="0" smtClean="0"/>
              <a:t>, even if the pedestrian phase has ended.”</a:t>
            </a:r>
            <a:r>
              <a:rPr lang="en-US" sz="2400" i="1" baseline="40000" dirty="0" smtClean="0"/>
              <a:t>(1)</a:t>
            </a:r>
          </a:p>
          <a:p>
            <a:endParaRPr lang="en-US" sz="2400" dirty="0" smtClean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85800" y="5791200"/>
            <a:ext cx="4114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Monotype Sorts" pitchFamily="2" charset="2"/>
              <a:buNone/>
            </a:pPr>
            <a:r>
              <a:rPr lang="en-US" sz="11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1- Accessible Pedestrian Signals and Countdown Pedestrian Signals: Providing Clearance Interval Information </a:t>
            </a:r>
            <a:r>
              <a:rPr lang="en-US" sz="10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– </a:t>
            </a:r>
          </a:p>
          <a:p>
            <a:pPr eaLnBrk="1" hangingPunct="1">
              <a:buFont typeface="Monotype Sorts" pitchFamily="2" charset="2"/>
              <a:buNone/>
            </a:pPr>
            <a:r>
              <a:rPr lang="en-US" sz="10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By Billie Louise </a:t>
            </a:r>
            <a:r>
              <a:rPr lang="en-US" sz="1000" dirty="0" err="1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Bentzen</a:t>
            </a:r>
            <a:r>
              <a:rPr lang="en-US" sz="1000" dirty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, Janet Barlow and Lukas Franck</a:t>
            </a:r>
          </a:p>
          <a:p>
            <a:pPr eaLnBrk="1" hangingPunct="1">
              <a:buFont typeface="Monotype Sorts" pitchFamily="2" charset="2"/>
              <a:buNone/>
            </a:pPr>
            <a:endParaRPr lang="en-US" sz="1100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Product Options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>
                <a:latin typeface="Myriad Pro"/>
                <a:cs typeface="Myriad Pro"/>
              </a:rPr>
              <a:t>CONFIDENTIAL</a:t>
            </a:r>
            <a:endParaRPr lang="en-CA" dirty="0">
              <a:latin typeface="Myriad Pro"/>
              <a:cs typeface="Myriad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Striped Right Arrow 7"/>
          <p:cNvSpPr/>
          <p:nvPr/>
        </p:nvSpPr>
        <p:spPr>
          <a:xfrm flipH="1">
            <a:off x="3886200" y="2667000"/>
            <a:ext cx="1143000" cy="934740"/>
          </a:xfrm>
          <a:prstGeom prst="stripedRightArrow">
            <a:avLst/>
          </a:prstGeom>
          <a:solidFill>
            <a:srgbClr val="FEC500"/>
          </a:solidFill>
          <a:ln>
            <a:noFill/>
          </a:ln>
          <a:effectLst>
            <a:outerShdw blurRad="63500" dist="63500" dir="702000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5867400" y="5105400"/>
            <a:ext cx="2895600" cy="112646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dirty="0" smtClean="0">
                <a:solidFill>
                  <a:srgbClr val="FEBF70"/>
                </a:solidFill>
                <a:latin typeface="Arial"/>
                <a:cs typeface="Arial"/>
              </a:rPr>
              <a:t>Power Interface Module (PIM)</a:t>
            </a:r>
          </a:p>
          <a:p>
            <a:pPr marL="342900" indent="-342900">
              <a:buFont typeface="Arial"/>
              <a:buChar char="•"/>
            </a:pPr>
            <a:r>
              <a:rPr lang="en-CA" sz="1600" dirty="0" smtClean="0">
                <a:solidFill>
                  <a:srgbClr val="FEBF70"/>
                </a:solidFill>
                <a:latin typeface="Arial"/>
                <a:cs typeface="Arial"/>
              </a:rPr>
              <a:t>Included with each button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0" y="5170343"/>
            <a:ext cx="2590800" cy="138285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380"/>
              </a:lnSpc>
              <a:buNone/>
            </a:pPr>
            <a:r>
              <a:rPr lang="en-CA" dirty="0" smtClean="0">
                <a:solidFill>
                  <a:srgbClr val="FEC500"/>
                </a:solidFill>
                <a:latin typeface="Myriad Pro"/>
                <a:cs typeface="Myriad Pro"/>
              </a:rPr>
              <a:t>Minimum Requirement for each button installation</a:t>
            </a:r>
          </a:p>
        </p:txBody>
      </p:sp>
      <p:pic>
        <p:nvPicPr>
          <p:cNvPr id="11" name="Picture 10" descr="insidewir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57200"/>
            <a:ext cx="5360732" cy="4020552"/>
          </a:xfrm>
          <a:prstGeom prst="rect">
            <a:avLst/>
          </a:prstGeom>
        </p:spPr>
      </p:pic>
      <p:pic>
        <p:nvPicPr>
          <p:cNvPr id="2" name="Picture 1" descr="Double Arrow Sig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984504"/>
            <a:ext cx="5693664" cy="42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843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08107-1FBB-4B01-93AD-8E878AF0BC2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smtClean="0"/>
              <a:t>CONFIDENTIAL</a:t>
            </a:r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Accessories &amp; Support Products</a:t>
            </a:r>
            <a:endParaRPr lang="en-CA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209800" y="1143000"/>
            <a:ext cx="4572000" cy="5308789"/>
            <a:chOff x="2046377" y="771406"/>
            <a:chExt cx="4979359" cy="5781794"/>
          </a:xfrm>
        </p:grpSpPr>
        <p:pic>
          <p:nvPicPr>
            <p:cNvPr id="5" name="Picture 4" descr="signs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" t="11249" r="2200" b="22085"/>
            <a:stretch/>
          </p:blipFill>
          <p:spPr>
            <a:xfrm>
              <a:off x="2046377" y="771406"/>
              <a:ext cx="4979359" cy="4572001"/>
            </a:xfrm>
            <a:prstGeom prst="rect">
              <a:avLst/>
            </a:prstGeom>
          </p:spPr>
        </p:pic>
        <p:pic>
          <p:nvPicPr>
            <p:cNvPr id="12" name="Picture 11" descr="signs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7" t="81495" r="2046"/>
            <a:stretch/>
          </p:blipFill>
          <p:spPr>
            <a:xfrm>
              <a:off x="2046377" y="5284140"/>
              <a:ext cx="4974566" cy="1269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7318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st-in-parking-lo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810000"/>
            <a:ext cx="6248400" cy="304800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6629400" y="6248400"/>
            <a:ext cx="2286000" cy="457200"/>
          </a:xfrm>
          <a:prstGeom prst="rect">
            <a:avLst/>
          </a:prstGeom>
          <a:noFill/>
        </p:spPr>
        <p:txBody>
          <a:bodyPr/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27CCF0FC-25BE-4E9B-BCBA-EE9A5F5DBF09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41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199"/>
            <a:ext cx="7010400" cy="762000"/>
          </a:xfrm>
        </p:spPr>
        <p:txBody>
          <a:bodyPr/>
          <a:lstStyle/>
          <a:p>
            <a:r>
              <a:rPr lang="en-US" dirty="0" smtClean="0"/>
              <a:t>Research &amp; Contributions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04800" y="990600"/>
            <a:ext cx="7162800" cy="4041775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Street-level testing and development with local traffic agencies and advocacy groups.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On-going commitment of resources in assistance of research endeavors of: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$ 4 million US APS research study </a:t>
            </a:r>
          </a:p>
          <a:p>
            <a:pPr marL="344488" marR="0" lvl="2" indent="-1651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Novax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appointed as technology supplier and advisor)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CNIB , ACB, NFB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Transportation Research Board (TRB)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Toronto Transportation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Audible Pedestrian Signals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Advisory Group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88900" dist="88900" dir="2700000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807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2" autoUpdateAnimBg="0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st-in-parking-l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209198"/>
            <a:ext cx="6982390" cy="4648801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6629400" y="6248400"/>
            <a:ext cx="2286000" cy="457200"/>
          </a:xfrm>
          <a:prstGeom prst="rect">
            <a:avLst/>
          </a:prstGeom>
          <a:noFill/>
        </p:spPr>
        <p:txBody>
          <a:bodyPr/>
          <a:lstStyle>
            <a:lvl1pPr>
              <a:defRPr kumimoji="1" sz="2400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2pPr>
            <a:lvl3pPr marL="11430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3pPr>
            <a:lvl4pPr marL="16002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4pPr>
            <a:lvl5pPr marL="2057400" indent="-228600">
              <a:defRPr kumimoji="1" sz="2400">
                <a:solidFill>
                  <a:schemeClr val="accent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n"/>
              <a:defRPr kumimoji="1" sz="2400">
                <a:solidFill>
                  <a:schemeClr val="accent1"/>
                </a:solidFill>
                <a:latin typeface="Verdana" pitchFamily="34" charset="0"/>
              </a:defRPr>
            </a:lvl9pPr>
          </a:lstStyle>
          <a:p>
            <a:fld id="{3C74A113-8902-4CA9-96F1-BE2F2D401CA3}" type="slidenum">
              <a:rPr lang="en-US" sz="1400" smtClean="0">
                <a:solidFill>
                  <a:schemeClr val="tx1"/>
                </a:solidFill>
                <a:latin typeface="Arial"/>
              </a:rPr>
              <a:pPr/>
              <a:t>42</a:t>
            </a:fld>
            <a:endParaRPr lang="en-US" sz="1400" smtClean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1066800"/>
            <a:ext cx="7315200" cy="44196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3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On-going commitment of resources in assistance of research endeavors of: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Accessible Design for the Blind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American Council for the Blind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Institute Nazareth et Louis-Braille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ITE MUTCD Guidance (contributed significantly in efforts and funding in construction of guidelines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ISO Draft Committee specification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Adherence and Promotion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International Mobility Conference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None/>
              <a:tabLst/>
              <a:defRPr/>
            </a:pPr>
            <a:r>
              <a:rPr kumimoji="0" lang="en-US" sz="2000" dirty="0" smtClean="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cs typeface="Arial"/>
              </a:rPr>
              <a:t>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(IMC)</a:t>
            </a:r>
            <a:r>
              <a:rPr kumimoji="0" lang="en-US" sz="2000" dirty="0" smtClean="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Support and Research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57200" y="381000"/>
            <a:ext cx="7010400" cy="762000"/>
          </a:xfrm>
          <a:prstGeom prst="rect">
            <a:avLst/>
          </a:prstGeom>
          <a:noFill/>
          <a:ln>
            <a:noFill/>
          </a:ln>
          <a:effectLst>
            <a:outerShdw blurRad="63500" dist="63500" dir="270000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en-US" sz="4000" b="1" dirty="0">
                <a:solidFill>
                  <a:srgbClr val="FEC500"/>
                </a:solidFill>
                <a:latin typeface="Arial"/>
                <a:ea typeface="+mj-ea"/>
                <a:cs typeface="Arial"/>
              </a:rPr>
              <a:t>Research &amp; Contributions</a:t>
            </a:r>
          </a:p>
        </p:txBody>
      </p:sp>
    </p:spTree>
    <p:extLst>
      <p:ext uri="{BB962C8B-B14F-4D97-AF65-F5344CB8AC3E}">
        <p14:creationId xmlns:p14="http://schemas.microsoft.com/office/powerpoint/2010/main" val="2109882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 autoUpdateAnimBg="0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62000" y="2590800"/>
            <a:ext cx="7680960" cy="2575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405.340.3434</a:t>
            </a:r>
          </a:p>
          <a:p>
            <a:pPr marL="0" indent="0" algn="ctr">
              <a:buNone/>
            </a:pPr>
            <a:r>
              <a:rPr lang="en-US" sz="4000" b="1" dirty="0" err="1" smtClean="0"/>
              <a:t>PelcoIntelliCross.com</a:t>
            </a:r>
            <a:endParaRPr lang="en-US" sz="4000" b="1" dirty="0" smtClean="0"/>
          </a:p>
          <a:p>
            <a:pPr marL="0" indent="0" algn="ctr">
              <a:buNone/>
            </a:pPr>
            <a:r>
              <a:rPr lang="en-US" sz="4000" b="1" dirty="0" err="1" smtClean="0"/>
              <a:t>Intellicross@pelcoinc.com</a:t>
            </a:r>
            <a:endParaRPr lang="en-US" sz="4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smtClean="0"/>
              <a:t>CONFIDENTIAL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990600"/>
            <a:ext cx="7680960" cy="4724400"/>
          </a:xfrm>
        </p:spPr>
        <p:txBody>
          <a:bodyPr>
            <a:normAutofit/>
          </a:bodyPr>
          <a:lstStyle/>
          <a:p>
            <a:r>
              <a:rPr lang="en-CA" sz="2400" dirty="0" smtClean="0"/>
              <a:t>Product Options:</a:t>
            </a:r>
          </a:p>
          <a:p>
            <a:pPr lvl="2"/>
            <a:r>
              <a:rPr lang="en-CA" sz="2200" dirty="0" smtClean="0"/>
              <a:t>Button color</a:t>
            </a:r>
          </a:p>
          <a:p>
            <a:pPr lvl="2"/>
            <a:r>
              <a:rPr lang="en-CA" sz="2200" dirty="0" smtClean="0"/>
              <a:t>Sign</a:t>
            </a:r>
          </a:p>
          <a:p>
            <a:pPr lvl="2"/>
            <a:endParaRPr lang="en-CA" sz="2200" dirty="0" smtClean="0"/>
          </a:p>
          <a:p>
            <a:pPr lvl="2"/>
            <a:endParaRPr lang="en-CA" sz="2200" dirty="0"/>
          </a:p>
          <a:p>
            <a:pPr lvl="2"/>
            <a:endParaRPr lang="en-CA" sz="2200" dirty="0" smtClean="0"/>
          </a:p>
          <a:p>
            <a:pPr lvl="2"/>
            <a:endParaRPr lang="en-CA" sz="2200" dirty="0" smtClean="0"/>
          </a:p>
          <a:p>
            <a:pPr lvl="2"/>
            <a:endParaRPr lang="en-CA" sz="2200" dirty="0" smtClean="0"/>
          </a:p>
          <a:p>
            <a:pPr lvl="2"/>
            <a:endParaRPr lang="en-CA" sz="2200" dirty="0" smtClean="0"/>
          </a:p>
          <a:p>
            <a:pPr lvl="2"/>
            <a:endParaRPr lang="en-CA" sz="2200" dirty="0" smtClean="0"/>
          </a:p>
          <a:p>
            <a:pPr lvl="2"/>
            <a:r>
              <a:rPr lang="en-CA" sz="2200" dirty="0" smtClean="0"/>
              <a:t>Double Arrow</a:t>
            </a:r>
          </a:p>
          <a:p>
            <a:pPr marL="179388" lvl="2" indent="0">
              <a:buNone/>
            </a:pPr>
            <a:endParaRPr lang="en-CA" sz="2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Product Options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00956" y="5257800"/>
            <a:ext cx="1185244" cy="1153718"/>
            <a:chOff x="1862756" y="3048000"/>
            <a:chExt cx="1752600" cy="1630680"/>
          </a:xfrm>
          <a:effectLst>
            <a:outerShdw blurRad="88900" dist="88900" dir="2700000">
              <a:srgbClr val="000000"/>
            </a:outerShdw>
          </a:effectLst>
        </p:grpSpPr>
        <p:sp>
          <p:nvSpPr>
            <p:cNvPr id="7" name="Oval 6"/>
            <p:cNvSpPr/>
            <p:nvPr/>
          </p:nvSpPr>
          <p:spPr>
            <a:xfrm>
              <a:off x="1862756" y="3048000"/>
              <a:ext cx="1752600" cy="1630680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  <p:sp>
          <p:nvSpPr>
            <p:cNvPr id="6" name="Left-Right Arrow 5"/>
            <p:cNvSpPr/>
            <p:nvPr/>
          </p:nvSpPr>
          <p:spPr>
            <a:xfrm>
              <a:off x="2053256" y="3591878"/>
              <a:ext cx="1371600" cy="542924"/>
            </a:xfrm>
            <a:prstGeom prst="leftRightArrow">
              <a:avLst>
                <a:gd name="adj1" fmla="val 29789"/>
                <a:gd name="adj2" fmla="val 8031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Arial"/>
                <a:cs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590800" y="46482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600" dirty="0">
                <a:solidFill>
                  <a:schemeClr val="tx1">
                    <a:lumMod val="85000"/>
                  </a:schemeClr>
                </a:solidFill>
                <a:latin typeface="Arial"/>
                <a:cs typeface="Arial"/>
              </a:rPr>
              <a:t>5 x </a:t>
            </a:r>
            <a:r>
              <a:rPr lang="en-CA" sz="1600" dirty="0" smtClean="0">
                <a:solidFill>
                  <a:schemeClr val="tx1">
                    <a:lumMod val="85000"/>
                  </a:schemeClr>
                </a:solidFill>
                <a:latin typeface="Arial"/>
                <a:cs typeface="Arial"/>
              </a:rPr>
              <a:t>7.75</a:t>
            </a:r>
            <a:endParaRPr lang="en-CA" sz="1600" dirty="0">
              <a:solidFill>
                <a:schemeClr val="tx1">
                  <a:lumMod val="8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3" name="Picture 22" descr="sig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66800"/>
            <a:ext cx="7315200" cy="3652717"/>
          </a:xfrm>
          <a:prstGeom prst="rect">
            <a:avLst/>
          </a:prstGeom>
          <a:effectLst>
            <a:outerShdw blurRad="139700" dist="127000" dir="2700000">
              <a:srgbClr val="000000"/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235" b="48653"/>
          <a:stretch/>
        </p:blipFill>
        <p:spPr>
          <a:xfrm rot="16200000">
            <a:off x="3169826" y="1325974"/>
            <a:ext cx="338667" cy="7347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91400" y="4648200"/>
            <a:ext cx="743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CA" sz="1600" dirty="0">
                <a:solidFill>
                  <a:schemeClr val="tx1">
                    <a:lumMod val="85000"/>
                  </a:schemeClr>
                </a:solidFill>
                <a:latin typeface="Arial"/>
                <a:cs typeface="Arial"/>
              </a:rPr>
              <a:t>9 x 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57800" y="4648200"/>
            <a:ext cx="743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CA" sz="1600" dirty="0">
                <a:solidFill>
                  <a:schemeClr val="tx1">
                    <a:lumMod val="85000"/>
                  </a:schemeClr>
                </a:solidFill>
                <a:latin typeface="Arial"/>
                <a:cs typeface="Arial"/>
              </a:rPr>
              <a:t>9 x 12</a:t>
            </a:r>
          </a:p>
        </p:txBody>
      </p:sp>
      <p:pic>
        <p:nvPicPr>
          <p:cNvPr id="13" name="Picture 12" descr="Double Arrow Sig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105400"/>
            <a:ext cx="1908048" cy="152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606" t="49230"/>
          <a:stretch/>
        </p:blipFill>
        <p:spPr>
          <a:xfrm rot="16200000">
            <a:off x="3473921" y="1326679"/>
            <a:ext cx="333963" cy="7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36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1"/>
            <a:r>
              <a:rPr lang="en-CA" sz="3600" dirty="0" smtClean="0"/>
              <a:t>Accessories</a:t>
            </a:r>
          </a:p>
          <a:p>
            <a:pPr lvl="2"/>
            <a:r>
              <a:rPr lang="en-CA" sz="2200" dirty="0" smtClean="0"/>
              <a:t>External Speaker</a:t>
            </a:r>
          </a:p>
          <a:p>
            <a:pPr lvl="2"/>
            <a:r>
              <a:rPr lang="en-CA" sz="2200" dirty="0" smtClean="0"/>
              <a:t>Overhead Speaker</a:t>
            </a:r>
          </a:p>
          <a:p>
            <a:pPr lvl="3"/>
            <a:r>
              <a:rPr lang="en-CA" sz="2200" dirty="0" smtClean="0"/>
              <a:t>Existing speaker can be </a:t>
            </a:r>
          </a:p>
          <a:p>
            <a:pPr marL="179388" lvl="2" indent="0">
              <a:buNone/>
            </a:pPr>
            <a:r>
              <a:rPr lang="en-CA" sz="2200" dirty="0"/>
              <a:t> </a:t>
            </a:r>
            <a:r>
              <a:rPr lang="en-CA" sz="2200" dirty="0" smtClean="0"/>
              <a:t>    used with Pelco </a:t>
            </a:r>
            <a:r>
              <a:rPr lang="en-CA" sz="2200" dirty="0" err="1" smtClean="0"/>
              <a:t>IntelliCross</a:t>
            </a:r>
            <a:r>
              <a:rPr lang="en-CA" sz="2200" dirty="0" smtClean="0"/>
              <a:t>, </a:t>
            </a:r>
          </a:p>
          <a:p>
            <a:pPr marL="179388" lvl="2" indent="0">
              <a:buNone/>
            </a:pPr>
            <a:r>
              <a:rPr lang="en-CA" sz="2200" dirty="0" smtClean="0"/>
              <a:t>     thus protecting your investment</a:t>
            </a:r>
          </a:p>
          <a:p>
            <a:pPr marL="179388" lvl="2" indent="0">
              <a:buNone/>
            </a:pPr>
            <a:endParaRPr lang="en-CA" sz="2200" dirty="0" smtClean="0"/>
          </a:p>
          <a:p>
            <a:pPr lvl="2"/>
            <a:endParaRPr lang="en-CA" sz="2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Product Options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590800"/>
            <a:ext cx="2743200" cy="2173283"/>
          </a:xfrm>
          <a:prstGeom prst="rect">
            <a:avLst/>
          </a:prstGeom>
          <a:ln>
            <a:noFill/>
          </a:ln>
          <a:effectLst>
            <a:outerShdw blurRad="127000" dist="127000" dir="2040000" algn="tl" rotWithShape="0">
              <a:srgbClr val="000000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638800" y="1143000"/>
            <a:ext cx="3200400" cy="741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80"/>
              </a:lnSpc>
              <a:buNone/>
            </a:pPr>
            <a:r>
              <a:rPr lang="en-CA" dirty="0" smtClean="0">
                <a:solidFill>
                  <a:schemeClr val="tx1"/>
                </a:solidFill>
                <a:effectLst>
                  <a:outerShdw blurRad="63500" dist="63500" dir="2700000">
                    <a:srgbClr val="000000"/>
                  </a:outerShdw>
                </a:effectLst>
                <a:latin typeface="Arial"/>
                <a:cs typeface="Arial"/>
              </a:rPr>
              <a:t>Overhead Speaker for crossing guidance</a:t>
            </a:r>
            <a:endParaRPr lang="en-CA" dirty="0">
              <a:solidFill>
                <a:schemeClr val="tx1"/>
              </a:solidFill>
              <a:effectLst>
                <a:outerShdw blurRad="63500" dist="63500" dir="270000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5047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228974" cy="4724400"/>
          </a:xfrm>
        </p:spPr>
        <p:txBody>
          <a:bodyPr>
            <a:normAutofit/>
          </a:bodyPr>
          <a:lstStyle/>
          <a:p>
            <a:r>
              <a:rPr lang="en-CA" sz="3600" dirty="0" smtClean="0"/>
              <a:t>Accessories</a:t>
            </a:r>
          </a:p>
          <a:p>
            <a:pPr lvl="2"/>
            <a:r>
              <a:rPr lang="en-CA" sz="2600" dirty="0" smtClean="0"/>
              <a:t>CIU-C (Compact)</a:t>
            </a:r>
          </a:p>
          <a:p>
            <a:pPr lvl="2"/>
            <a:endParaRPr lang="en-CA" sz="2600" dirty="0" smtClean="0"/>
          </a:p>
          <a:p>
            <a:pPr lvl="2"/>
            <a:endParaRPr lang="en-CA" sz="2600" dirty="0" smtClean="0"/>
          </a:p>
          <a:p>
            <a:pPr lvl="2"/>
            <a:endParaRPr lang="en-CA" sz="2600" dirty="0" smtClean="0"/>
          </a:p>
          <a:p>
            <a:pPr lvl="2"/>
            <a:endParaRPr lang="en-CA" sz="2600" dirty="0" smtClean="0"/>
          </a:p>
          <a:p>
            <a:pPr lvl="2"/>
            <a:r>
              <a:rPr lang="en-CA" sz="2600" dirty="0" smtClean="0"/>
              <a:t>CIU-C Power Adaptor</a:t>
            </a:r>
          </a:p>
          <a:p>
            <a:pPr lvl="2">
              <a:buNone/>
            </a:pPr>
            <a:endParaRPr lang="en-CA" sz="2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Product Options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>
            <a:normAutofit fontScale="47500" lnSpcReduction="20000"/>
          </a:bodyPr>
          <a:lstStyle/>
          <a:p>
            <a:pPr lvl="1" algn="ctr">
              <a:buFont typeface="Monotype Sorts" pitchFamily="2" charset="2"/>
              <a:buNone/>
              <a:defRPr/>
            </a:pPr>
            <a:r>
              <a:rPr lang="en-CA" dirty="0" smtClean="0">
                <a:latin typeface="Arial"/>
                <a:cs typeface="Arial"/>
              </a:rPr>
              <a:t>CONFIDENTIAL</a:t>
            </a:r>
            <a:endParaRPr lang="en-CA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91000" y="3962400"/>
            <a:ext cx="2017803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dirty="0" smtClean="0">
                <a:solidFill>
                  <a:srgbClr val="FEC500"/>
                </a:solidFill>
                <a:latin typeface="Arial"/>
                <a:cs typeface="Arial"/>
              </a:rPr>
              <a:t>CIU-C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4 DC/AC inputs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4 Outputs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Ethernet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USB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RTC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I/O Expansion Port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err="1" smtClean="0">
                <a:solidFill>
                  <a:srgbClr val="FEC500"/>
                </a:solidFill>
                <a:latin typeface="Arial"/>
                <a:cs typeface="Arial"/>
              </a:rPr>
              <a:t>Wi-Fi</a:t>
            </a: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 Option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2514600"/>
            <a:ext cx="2590800" cy="18651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185738" indent="-185738">
              <a:buFont typeface="Arial" panose="020B0604020202020204" pitchFamily="34" charset="0"/>
              <a:buChar char="•"/>
            </a:pPr>
            <a:r>
              <a:rPr lang="en-CA" sz="1800" dirty="0" smtClean="0">
                <a:solidFill>
                  <a:srgbClr val="FEC500"/>
                </a:solidFill>
                <a:latin typeface="Arial"/>
                <a:cs typeface="Arial"/>
              </a:rPr>
              <a:t>50% smaller than other CIU’s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CA" sz="1800" dirty="0" smtClean="0">
                <a:solidFill>
                  <a:srgbClr val="FEC500"/>
                </a:solidFill>
                <a:latin typeface="Arial"/>
                <a:cs typeface="Arial"/>
              </a:rPr>
              <a:t>DIN Rail mount option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CA" sz="1800" dirty="0" smtClean="0">
                <a:solidFill>
                  <a:srgbClr val="FEC500"/>
                </a:solidFill>
                <a:latin typeface="Arial"/>
                <a:cs typeface="Arial"/>
              </a:rPr>
              <a:t>Most common options</a:t>
            </a:r>
            <a:endParaRPr lang="en-CA" sz="1800" dirty="0">
              <a:solidFill>
                <a:srgbClr val="FEC50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5257800"/>
            <a:ext cx="26670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185738" indent="-185738">
              <a:buFont typeface="Arial" panose="020B0604020202020204" pitchFamily="34" charset="0"/>
              <a:buChar char="•"/>
            </a:pPr>
            <a:r>
              <a:rPr lang="en-CA" sz="1800" dirty="0" smtClean="0">
                <a:solidFill>
                  <a:srgbClr val="FEC500"/>
                </a:solidFill>
                <a:latin typeface="Arial"/>
                <a:cs typeface="Arial"/>
              </a:rPr>
              <a:t>Only needed where existing 24Vdc not available</a:t>
            </a:r>
            <a:endParaRPr lang="en-CA" sz="1800" dirty="0">
              <a:solidFill>
                <a:srgbClr val="FEC5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26748" y="4057020"/>
            <a:ext cx="1762116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dirty="0" smtClean="0">
                <a:solidFill>
                  <a:srgbClr val="FEC500"/>
                </a:solidFill>
                <a:latin typeface="Arial"/>
                <a:cs typeface="Arial"/>
              </a:rPr>
              <a:t>CIU-C Power Adaptor</a:t>
            </a:r>
          </a:p>
          <a:p>
            <a:pPr>
              <a:buNone/>
            </a:pP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24Vdc, 0.5A</a:t>
            </a:r>
          </a:p>
        </p:txBody>
      </p:sp>
      <p:pic>
        <p:nvPicPr>
          <p:cNvPr id="12" name="Picture 11" descr="ciu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28800"/>
            <a:ext cx="3310411" cy="2482808"/>
          </a:xfrm>
          <a:prstGeom prst="rect">
            <a:avLst/>
          </a:prstGeom>
        </p:spPr>
      </p:pic>
      <p:pic>
        <p:nvPicPr>
          <p:cNvPr id="6" name="Picture 5" descr="Power Adap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286000"/>
            <a:ext cx="2048256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4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000" y="1219200"/>
            <a:ext cx="5638800" cy="4724400"/>
          </a:xfrm>
        </p:spPr>
        <p:txBody>
          <a:bodyPr>
            <a:noAutofit/>
          </a:bodyPr>
          <a:lstStyle/>
          <a:p>
            <a:r>
              <a:rPr lang="en-CA" sz="3600" dirty="0" smtClean="0"/>
              <a:t>Accessories</a:t>
            </a:r>
          </a:p>
          <a:p>
            <a:pPr lvl="2"/>
            <a:r>
              <a:rPr lang="en-CA" sz="2200" dirty="0" smtClean="0"/>
              <a:t>Programmer</a:t>
            </a:r>
          </a:p>
          <a:p>
            <a:pPr lvl="2"/>
            <a:endParaRPr lang="en-CA" sz="2200" dirty="0" smtClean="0"/>
          </a:p>
          <a:p>
            <a:pPr lvl="2"/>
            <a:endParaRPr lang="en-CA" sz="2200" dirty="0" smtClean="0"/>
          </a:p>
          <a:p>
            <a:pPr lvl="2"/>
            <a:r>
              <a:rPr lang="en-CA" sz="2200" dirty="0" smtClean="0"/>
              <a:t>Programming Software (Symphony)</a:t>
            </a:r>
          </a:p>
          <a:p>
            <a:pPr marL="63500" lvl="1" indent="-177800"/>
            <a:r>
              <a:rPr lang="en-CA" sz="2000" dirty="0" smtClean="0"/>
              <a:t>Toolkit</a:t>
            </a:r>
          </a:p>
          <a:p>
            <a:pPr marL="177800" indent="-177800"/>
            <a:r>
              <a:rPr lang="en-CA" sz="2200" dirty="0" smtClean="0"/>
              <a:t>If multiple contractors provide </a:t>
            </a:r>
            <a:br>
              <a:rPr lang="en-CA" sz="2200" dirty="0" smtClean="0"/>
            </a:br>
            <a:r>
              <a:rPr lang="en-CA" sz="2200" dirty="0" smtClean="0"/>
              <a:t>service, you can</a:t>
            </a:r>
            <a:r>
              <a:rPr lang="en-CA" sz="2200" dirty="0"/>
              <a:t> </a:t>
            </a:r>
            <a:r>
              <a:rPr lang="en-CA" sz="2200" dirty="0" smtClean="0"/>
              <a:t>leave a USB stick     and Cable in the cabinet</a:t>
            </a:r>
          </a:p>
          <a:p>
            <a:pPr marL="177800" indent="-177800"/>
            <a:r>
              <a:rPr lang="en-CA" sz="2200" dirty="0" smtClean="0"/>
              <a:t>FIRST TIME BUYERS</a:t>
            </a:r>
            <a:br>
              <a:rPr lang="en-CA" sz="2200" dirty="0" smtClean="0"/>
            </a:br>
            <a:r>
              <a:rPr lang="en-CA" sz="2200" dirty="0" smtClean="0"/>
              <a:t>   Require at least ONE of the above</a:t>
            </a:r>
          </a:p>
          <a:p>
            <a:pPr lvl="2"/>
            <a:endParaRPr lang="en-CA" sz="2200" dirty="0" smtClean="0"/>
          </a:p>
          <a:p>
            <a:pPr lvl="3"/>
            <a:endParaRPr lang="en-CA" sz="2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Product Accessories (required)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CA" dirty="0" smtClean="0"/>
              <a:t>CONFIDENTIAL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D33628F-E3D9-4163-B7BD-BA26E4A1526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3810000"/>
            <a:ext cx="2536913" cy="145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dirty="0" smtClean="0">
                <a:solidFill>
                  <a:srgbClr val="FEC500"/>
                </a:solidFill>
                <a:latin typeface="Arial"/>
                <a:cs typeface="Arial"/>
              </a:rPr>
              <a:t>Programmer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MS Windows™ 8 OS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Wi-Fi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EC500"/>
                </a:solidFill>
                <a:latin typeface="Arial"/>
                <a:cs typeface="Arial"/>
              </a:rPr>
              <a:t>Pre-installed APS Button Application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856" y="2247037"/>
            <a:ext cx="3264744" cy="8771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CA" sz="1700" dirty="0" smtClean="0">
                <a:solidFill>
                  <a:srgbClr val="F7BE3A"/>
                </a:solidFill>
                <a:latin typeface="Arial"/>
                <a:cs typeface="Arial"/>
              </a:rPr>
              <a:t>Clients may choose to use their own laptop or tablet  or purchase one.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60995" y="1027295"/>
            <a:ext cx="2754205" cy="156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dirty="0" smtClean="0">
                <a:solidFill>
                  <a:srgbClr val="F7BE3A"/>
                </a:solidFill>
                <a:latin typeface="Arial"/>
                <a:cs typeface="Arial"/>
              </a:rPr>
              <a:t>Programmer Toolkit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7BE3A"/>
                </a:solidFill>
                <a:latin typeface="Arial"/>
                <a:cs typeface="Arial"/>
              </a:rPr>
              <a:t>USB Stick (Pre-installed with Symphony Software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rgbClr val="F7BE3A"/>
                </a:solidFill>
                <a:latin typeface="Arial"/>
                <a:cs typeface="Arial"/>
              </a:rPr>
              <a:t>USB Cable (3ft)</a:t>
            </a:r>
          </a:p>
        </p:txBody>
      </p:sp>
      <p:pic>
        <p:nvPicPr>
          <p:cNvPr id="17" name="Picture 16" descr="laptoptablet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882415"/>
            <a:ext cx="4064000" cy="3048000"/>
          </a:xfrm>
          <a:prstGeom prst="rect">
            <a:avLst/>
          </a:prstGeom>
          <a:effectLst>
            <a:outerShdw blurRad="101600" dist="101600" dir="2700000">
              <a:srgbClr val="000000"/>
            </a:outerShdw>
          </a:effectLst>
        </p:spPr>
      </p:pic>
      <p:pic>
        <p:nvPicPr>
          <p:cNvPr id="7" name="Picture 6" descr="US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68" y="4876800"/>
            <a:ext cx="2694432" cy="1456944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957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1"/>
          <p:cNvSpPr txBox="1">
            <a:spLocks/>
          </p:cNvSpPr>
          <p:nvPr/>
        </p:nvSpPr>
        <p:spPr>
          <a:xfrm>
            <a:off x="3505200" y="3050802"/>
            <a:ext cx="5638800" cy="136879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8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CA" i="1" spc="120" dirty="0" smtClean="0">
                <a:solidFill>
                  <a:schemeClr val="tx1"/>
                </a:solidFill>
                <a:effectLst>
                  <a:outerShdw blurRad="88900" dist="88900" dir="2700000">
                    <a:srgbClr val="000000"/>
                  </a:outerShdw>
                </a:effectLst>
                <a:latin typeface="Arial"/>
                <a:cs typeface="Arial"/>
              </a:rPr>
              <a:t>Intersection Configurator</a:t>
            </a:r>
            <a:endParaRPr kumimoji="0" lang="en-CA" b="0" i="1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88900" dist="88900" dir="2700000">
                  <a:srgbClr val="00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3505200" y="457200"/>
            <a:ext cx="7680960" cy="2438399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0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152400" dist="114300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Composer</a:t>
            </a:r>
            <a:endParaRPr kumimoji="0" lang="en-CA" sz="60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152400" dist="114300" dir="2700000">
                  <a:srgbClr val="000000"/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5" name="Picture 4" descr="DSC_097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861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17636</TotalTime>
  <Words>1224</Words>
  <Application>Microsoft Macintosh PowerPoint</Application>
  <PresentationFormat>Letter Paper (8.5x11 in)</PresentationFormat>
  <Paragraphs>409</Paragraphs>
  <Slides>43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  <vt:variant>
        <vt:lpstr>Custom Shows</vt:lpstr>
      </vt:variant>
      <vt:variant>
        <vt:i4>1</vt:i4>
      </vt:variant>
    </vt:vector>
  </HeadingPairs>
  <TitlesOfParts>
    <vt:vector size="46" baseType="lpstr">
      <vt:lpstr>Mylar</vt:lpstr>
      <vt:lpstr>Custom Design</vt:lpstr>
      <vt:lpstr>Main Menu</vt:lpstr>
      <vt:lpstr>Product Options</vt:lpstr>
      <vt:lpstr>Product Options</vt:lpstr>
      <vt:lpstr>Product Options</vt:lpstr>
      <vt:lpstr>Product Options</vt:lpstr>
      <vt:lpstr>Product Options</vt:lpstr>
      <vt:lpstr>Product Options</vt:lpstr>
      <vt:lpstr>Product Accessories (required)</vt:lpstr>
      <vt:lpstr>PowerPoint Presentation</vt:lpstr>
      <vt:lpstr>Composer</vt:lpstr>
      <vt:lpstr>Composer</vt:lpstr>
      <vt:lpstr>Product Delivery</vt:lpstr>
      <vt:lpstr>Product Delivery</vt:lpstr>
      <vt:lpstr>PowerPoint Presentation</vt:lpstr>
      <vt:lpstr>Pelco Service</vt:lpstr>
      <vt:lpstr>Standards (Caltrans)</vt:lpstr>
      <vt:lpstr>PowerPoint Presentation</vt:lpstr>
      <vt:lpstr>IntelliCross Features   </vt:lpstr>
      <vt:lpstr>IntelliCross Features   </vt:lpstr>
      <vt:lpstr>IntelliCross Features </vt:lpstr>
      <vt:lpstr>IntelliCross Features </vt:lpstr>
      <vt:lpstr>IntelliCross Features </vt:lpstr>
      <vt:lpstr>PowerPoint Presentation</vt:lpstr>
      <vt:lpstr>PowerPoint Presentation</vt:lpstr>
      <vt:lpstr>PowerPoint Presentation</vt:lpstr>
      <vt:lpstr>IntelliCross Features </vt:lpstr>
      <vt:lpstr>PowerPoint Presentation</vt:lpstr>
      <vt:lpstr>IntelliCross Features </vt:lpstr>
      <vt:lpstr>IntelliCross Features </vt:lpstr>
      <vt:lpstr>IntelliCross Features </vt:lpstr>
      <vt:lpstr>IntelliCross Features </vt:lpstr>
      <vt:lpstr>IntelliCross Features </vt:lpstr>
      <vt:lpstr>IntelliCross Features </vt:lpstr>
      <vt:lpstr>IntelliCross  Features  CIU-C</vt:lpstr>
      <vt:lpstr>IntelliCross Features  CIU-C</vt:lpstr>
      <vt:lpstr>System Comparison  (central communication)</vt:lpstr>
      <vt:lpstr>System Comparison (4-wire)</vt:lpstr>
      <vt:lpstr>Audible Countdown</vt:lpstr>
      <vt:lpstr>Audible Countdown</vt:lpstr>
      <vt:lpstr>Accessories &amp; Support Products</vt:lpstr>
      <vt:lpstr>Research &amp; Contributions</vt:lpstr>
      <vt:lpstr>PowerPoint Presentation</vt:lpstr>
      <vt:lpstr>For More Information</vt:lpstr>
      <vt:lpstr>Consultant Presentation</vt:lpstr>
    </vt:vector>
  </TitlesOfParts>
  <Company>Novax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Client Intro</dc:title>
  <dc:subject>SoundSafe</dc:subject>
  <dc:creator>Douglas Gubbe</dc:creator>
  <cp:keywords>APS</cp:keywords>
  <dc:description>Originally created for a demonstration of the SoundSafe system at the IMSA Phoenix 2008 conference.</dc:description>
  <cp:lastModifiedBy>Tracy Sherman</cp:lastModifiedBy>
  <cp:revision>692</cp:revision>
  <cp:lastPrinted>2013-05-17T15:57:10Z</cp:lastPrinted>
  <dcterms:created xsi:type="dcterms:W3CDTF">2015-06-11T18:26:23Z</dcterms:created>
  <dcterms:modified xsi:type="dcterms:W3CDTF">2015-06-15T21:14:50Z</dcterms:modified>
  <cp:category>APS</cp:category>
</cp:coreProperties>
</file>