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317" r:id="rId2"/>
    <p:sldId id="321"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319" r:id="rId20"/>
    <p:sldId id="276" r:id="rId21"/>
    <p:sldId id="277" r:id="rId22"/>
    <p:sldId id="278" r:id="rId23"/>
    <p:sldId id="279" r:id="rId24"/>
    <p:sldId id="280" r:id="rId25"/>
    <p:sldId id="281" r:id="rId26"/>
    <p:sldId id="282" r:id="rId27"/>
    <p:sldId id="283" r:id="rId28"/>
    <p:sldId id="284" r:id="rId29"/>
    <p:sldId id="285" r:id="rId30"/>
    <p:sldId id="288" r:id="rId31"/>
    <p:sldId id="286"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287" r:id="rId46"/>
    <p:sldId id="302" r:id="rId47"/>
    <p:sldId id="303" r:id="rId48"/>
    <p:sldId id="304" r:id="rId49"/>
    <p:sldId id="305" r:id="rId50"/>
    <p:sldId id="306" r:id="rId51"/>
    <p:sldId id="316" r:id="rId52"/>
    <p:sldId id="308" r:id="rId53"/>
    <p:sldId id="309" r:id="rId54"/>
    <p:sldId id="310" r:id="rId55"/>
    <p:sldId id="320" r:id="rId56"/>
    <p:sldId id="318" r:id="rId57"/>
    <p:sldId id="311" r:id="rId58"/>
    <p:sldId id="312" r:id="rId59"/>
    <p:sldId id="313" r:id="rId60"/>
    <p:sldId id="314" r:id="rId61"/>
    <p:sldId id="315"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z6T9M11wjUQDEK0f/x/x7g==" hashData="1tTjVIQxyabOgs8ab3+0BSdjw+M="/>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200"/>
    <a:srgbClr val="FDC600"/>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92325" autoAdjust="0"/>
  </p:normalViewPr>
  <p:slideViewPr>
    <p:cSldViewPr snapToGrid="0" snapToObjects="1">
      <p:cViewPr>
        <p:scale>
          <a:sx n="178" d="100"/>
          <a:sy n="178" d="100"/>
        </p:scale>
        <p:origin x="-1208" y="632"/>
      </p:cViewPr>
      <p:guideLst>
        <p:guide orient="horz" pos="407"/>
        <p:guide pos="276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1A4E3-71E9-4166-9B35-1627C1B5E6A8}" type="datetimeFigureOut">
              <a:rPr lang="en-US" smtClean="0"/>
              <a:pPr/>
              <a:t>6/15/15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653EF4-AD6D-4EE5-BDA8-493620CD637A}" type="slidenum">
              <a:rPr lang="en-US" smtClean="0"/>
              <a:pPr/>
              <a:t>‹#›</a:t>
            </a:fld>
            <a:endParaRPr lang="en-US" dirty="0"/>
          </a:p>
        </p:txBody>
      </p:sp>
    </p:spTree>
    <p:extLst>
      <p:ext uri="{BB962C8B-B14F-4D97-AF65-F5344CB8AC3E}">
        <p14:creationId xmlns:p14="http://schemas.microsoft.com/office/powerpoint/2010/main" val="2806146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653EF4-AD6D-4EE5-BDA8-493620CD637A}"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7684"/>
            <a:ext cx="7772400" cy="1477755"/>
          </a:xfrm>
          <a:effectLst>
            <a:outerShdw blurRad="152400" dist="114300" dir="2700000">
              <a:srgbClr val="000000"/>
            </a:outerShdw>
          </a:effectLst>
        </p:spPr>
        <p:txBody>
          <a:bodyPr tIns="0" anchor="t" anchorCtr="0">
            <a:spAutoFit/>
          </a:bodyPr>
          <a:lstStyle>
            <a:lvl1pPr algn="l">
              <a:lnSpc>
                <a:spcPts val="5400"/>
              </a:lnSpc>
              <a:defRPr sz="5400" b="1" i="0">
                <a:solidFill>
                  <a:srgbClr val="FDC600"/>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1965439"/>
            <a:ext cx="7772400" cy="1112698"/>
          </a:xfrm>
          <a:effectLst>
            <a:outerShdw blurRad="152400" dist="114300" dir="2700000">
              <a:srgbClr val="000000"/>
            </a:outerShdw>
          </a:effectLst>
        </p:spPr>
        <p:txBody>
          <a:bodyPr wrap="square" tIns="0" anchor="t" anchorCtr="0">
            <a:spAutoFit/>
          </a:bodyPr>
          <a:lstStyle>
            <a:lvl1pPr marL="287338" indent="-287338" algn="l">
              <a:lnSpc>
                <a:spcPts val="4100"/>
              </a:lnSpc>
              <a:buClr>
                <a:srgbClr val="FDC600"/>
              </a:buClr>
              <a:buFont typeface="Wingdings" charset="2"/>
              <a:buChar char="§"/>
              <a:defRPr sz="4000" b="1" i="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xmlns:p14="http://schemas.microsoft.com/office/powerpoint/2010/mai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C62BF-DC6C-4B26-B95A-AF33C4492497}" type="datetimeFigureOut">
              <a:rPr lang="en-US" smtClean="0"/>
              <a:pPr/>
              <a:t>6/15/15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0ED8F-CF4F-49D9-9F75-651E4EE274C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C62BF-DC6C-4B26-B95A-AF33C4492497}" type="datetimeFigureOut">
              <a:rPr lang="en-US" smtClean="0"/>
              <a:pPr/>
              <a:t>6/15/15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0ED8F-CF4F-49D9-9F75-651E4EE274C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78366"/>
            <a:ext cx="8229600" cy="795944"/>
          </a:xfrm>
          <a:effectLst>
            <a:outerShdw blurRad="152400" dist="114300" dir="2700000">
              <a:srgbClr val="000000"/>
            </a:outerShdw>
          </a:effectLst>
        </p:spPr>
        <p:txBody>
          <a:bodyPr tIns="91440">
            <a:spAutoFit/>
          </a:bodyPr>
          <a:lstStyle>
            <a:lvl1pPr algn="l">
              <a:lnSpc>
                <a:spcPts val="4880"/>
              </a:lnSpc>
              <a:defRPr sz="4800" b="1" i="0" spc="-100">
                <a:solidFill>
                  <a:srgbClr val="FDC600"/>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1001813"/>
          </a:xfrm>
          <a:effectLst/>
        </p:spPr>
        <p:txBody>
          <a:bodyPr tIns="91440">
            <a:spAutoFit/>
          </a:bodyPr>
          <a:lstStyle>
            <a:lvl1pPr marL="287338" indent="-287338" algn="l">
              <a:lnSpc>
                <a:spcPts val="2900"/>
              </a:lnSpc>
              <a:buClr>
                <a:srgbClr val="FDC600"/>
              </a:buClr>
              <a:buFont typeface="Wingdings" charset="2"/>
              <a:buChar char="§"/>
              <a:defRPr sz="2800" b="1" i="0" spc="-100">
                <a:solidFill>
                  <a:schemeClr val="bg1"/>
                </a:solidFill>
                <a:effectLst>
                  <a:outerShdw blurRad="152400" dist="114300" dir="2700000">
                    <a:srgbClr val="000000"/>
                  </a:outerShdw>
                </a:effectLst>
                <a:latin typeface="Arial"/>
                <a:cs typeface="Arial"/>
              </a:defRPr>
            </a:lvl1pPr>
            <a:lvl2pPr algn="l">
              <a:lnSpc>
                <a:spcPts val="2900"/>
              </a:lnSpc>
              <a:buClr>
                <a:srgbClr val="FDC600"/>
              </a:buClr>
              <a:buFont typeface="Wingdings" charset="2"/>
              <a:buChar char="§"/>
              <a:defRPr sz="2800" b="1" i="0" spc="-100">
                <a:solidFill>
                  <a:srgbClr val="FFFFE7"/>
                </a:solidFill>
                <a:effectLst>
                  <a:outerShdw blurRad="152400" dist="114300" dir="2700000">
                    <a:srgbClr val="000000"/>
                  </a:outerShdw>
                </a:effectLst>
                <a:latin typeface="Arial"/>
                <a:cs typeface="Arial"/>
              </a:defRPr>
            </a:lvl2pPr>
            <a:lvl3pPr algn="l">
              <a:lnSpc>
                <a:spcPts val="5280"/>
              </a:lnSpc>
              <a:buClr>
                <a:srgbClr val="FDC600"/>
              </a:buClr>
              <a:buFont typeface="Wingdings" charset="2"/>
              <a:buChar char="§"/>
              <a:defRPr b="1" i="0" spc="-100">
                <a:solidFill>
                  <a:schemeClr val="bg1"/>
                </a:solidFill>
                <a:latin typeface="Arial"/>
                <a:cs typeface="Arial"/>
              </a:defRPr>
            </a:lvl3pPr>
            <a:lvl4pPr algn="l">
              <a:lnSpc>
                <a:spcPts val="5280"/>
              </a:lnSpc>
              <a:buClr>
                <a:srgbClr val="FDC600"/>
              </a:buClr>
              <a:buFont typeface="Wingdings" charset="2"/>
              <a:buChar char="§"/>
              <a:defRPr b="1" i="0" spc="-100">
                <a:solidFill>
                  <a:schemeClr val="bg1"/>
                </a:solidFill>
                <a:latin typeface="Arial"/>
                <a:cs typeface="Arial"/>
              </a:defRPr>
            </a:lvl4pPr>
            <a:lvl5pPr algn="l">
              <a:lnSpc>
                <a:spcPts val="5280"/>
              </a:lnSpc>
              <a:buClr>
                <a:srgbClr val="FDC600"/>
              </a:buClr>
              <a:buFont typeface="Wingdings" charset="2"/>
              <a:buChar char="§"/>
              <a:defRPr b="1" i="0" spc="-100">
                <a:solidFill>
                  <a:schemeClr val="bg1"/>
                </a:solidFill>
                <a:latin typeface="Arial"/>
                <a:cs typeface="Arial"/>
              </a:defRPr>
            </a:lvl5pPr>
          </a:lstStyle>
          <a:p>
            <a:pPr lvl="0"/>
            <a:r>
              <a:rPr lang="en-US" dirty="0" smtClean="0"/>
              <a:t>Click to edit Master text styles</a:t>
            </a:r>
          </a:p>
          <a:p>
            <a:pPr lvl="1"/>
            <a:r>
              <a:rPr lang="en-US" dirty="0"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8C62BF-DC6C-4B26-B95A-AF33C4492497}" type="datetimeFigureOut">
              <a:rPr lang="en-US" smtClean="0"/>
              <a:pPr/>
              <a:t>6/15/15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0ED8F-CF4F-49D9-9F75-651E4EE274C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8C62BF-DC6C-4B26-B95A-AF33C4492497}" type="datetimeFigureOut">
              <a:rPr lang="en-US" smtClean="0"/>
              <a:pPr/>
              <a:t>6/15/15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30ED8F-CF4F-49D9-9F75-651E4EE274C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8C62BF-DC6C-4B26-B95A-AF33C4492497}" type="datetimeFigureOut">
              <a:rPr lang="en-US" smtClean="0"/>
              <a:pPr/>
              <a:t>6/15/15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30ED8F-CF4F-49D9-9F75-651E4EE274C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8C62BF-DC6C-4B26-B95A-AF33C4492497}" type="datetimeFigureOut">
              <a:rPr lang="en-US" smtClean="0"/>
              <a:pPr/>
              <a:t>6/15/15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30ED8F-CF4F-49D9-9F75-651E4EE274C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C62BF-DC6C-4B26-B95A-AF33C4492497}" type="datetimeFigureOut">
              <a:rPr lang="en-US" smtClean="0"/>
              <a:pPr/>
              <a:t>6/15/15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30ED8F-CF4F-49D9-9F75-651E4EE274C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C62BF-DC6C-4B26-B95A-AF33C4492497}" type="datetimeFigureOut">
              <a:rPr lang="en-US" smtClean="0"/>
              <a:pPr/>
              <a:t>6/15/15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30ED8F-CF4F-49D9-9F75-651E4EE274C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C62BF-DC6C-4B26-B95A-AF33C4492497}" type="datetimeFigureOut">
              <a:rPr lang="en-US" smtClean="0"/>
              <a:pPr/>
              <a:t>6/15/15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30ED8F-CF4F-49D9-9F75-651E4EE274C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C62BF-DC6C-4B26-B95A-AF33C4492497}" type="datetimeFigureOut">
              <a:rPr lang="en-US" smtClean="0"/>
              <a:pPr/>
              <a:t>6/15/15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0ED8F-CF4F-49D9-9F75-651E4EE274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hyperlink" Target="http://mutcd.fhwa.dot.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media" Target="file://localhost/Volumes/Marketing-Sales/Marketing/Tracy/WORKING%20folder/APS_IPS_IntelliCross/USB/Presentations/APS101_061515/Pole%20LocatorSound%20Demo.wav" TargetMode="External"/><Relationship Id="rId4" Type="http://schemas.openxmlformats.org/officeDocument/2006/relationships/audio" Target="file://localhost/Volumes/Marketing-Sales/Marketing/Tracy/WORKING%20folder/APS_IPS_IntelliCross/USB/Presentations/APS101_061515/Pole%20LocatorSound%20Demo.wav" TargetMode="External"/><Relationship Id="rId5" Type="http://schemas.openxmlformats.org/officeDocument/2006/relationships/slideLayout" Target="../slideLayouts/slideLayout2.xml"/><Relationship Id="rId6" Type="http://schemas.openxmlformats.org/officeDocument/2006/relationships/image" Target="../media/image19.png"/><Relationship Id="rId1" Type="http://schemas.microsoft.com/office/2007/relationships/media" Target="file://localhost/Volumes/Marketing-Sales/Marketing/Tracy/WORKING%20folder/APS_IPS_IntelliCross/USB/Presentations/APS101_061515/Percussive%20Tone%20(3-second%20Demo).wav" TargetMode="External"/><Relationship Id="rId2" Type="http://schemas.openxmlformats.org/officeDocument/2006/relationships/audio" Target="file://localhost/Volumes/Marketing-Sales/Marketing/Tracy/WORKING%20folder/APS_IPS_IntelliCross/USB/Presentations/APS101_061515/Percussive%20Tone%20(3-second%20Demo).wav"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9.png"/><Relationship Id="rId1" Type="http://schemas.microsoft.com/office/2007/relationships/media" Target="file://localhost/Volumes/Marketing-Sales/Marketing/Tracy/WORKING%20folder/APS_IPS_IntelliCross/USB/Presentations/APS101_061515/Walk%20Sign%20is%20ON%20%20-%20Phil%201.wav" TargetMode="External"/><Relationship Id="rId2" Type="http://schemas.openxmlformats.org/officeDocument/2006/relationships/audio" Target="file://localhost/Volumes/Marketing-Sales/Marketing/Tracy/WORKING%20folder/APS_IPS_IntelliCross/USB/Presentations/APS101_061515/Walk%20Sign%20is%20ON%20%20-%20Phil%201.wav"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9.png"/><Relationship Id="rId1" Type="http://schemas.microsoft.com/office/2007/relationships/media" Target="file://localhost/Volumes/Marketing-Sales/Marketing/Tracy/WORKING%20folder/APS_IPS_IntelliCross/USB/Presentations/APS101_061515/Walk%20Sign%20is%20On%20-%20Tony.wav" TargetMode="External"/><Relationship Id="rId2" Type="http://schemas.openxmlformats.org/officeDocument/2006/relationships/audio" Target="file://localhost/Volumes/Marketing-Sales/Marketing/Tracy/WORKING%20folder/APS_IPS_IntelliCross/USB/Presentations/APS101_061515/Walk%20Sign%20is%20On%20-%20Tony.wav"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hyperlink" Target="http://mutcd.fhwa.dot.gov/" TargetMode="External"/><Relationship Id="rId4" Type="http://schemas.openxmlformats.org/officeDocument/2006/relationships/hyperlink" Target="http://www.access-board.gov/guidelines-and-standards/streets-sidewalks/public-rights-of-way/proposed-rights-of-way-guidelines" TargetMode="External"/><Relationship Id="rId5" Type="http://schemas.openxmlformats.org/officeDocument/2006/relationships/hyperlink" Target="http://conf.tac-atc.ca/english/resourcecentre/readingroom/conference/conf2007/docs/s10/loane.pdf" TargetMode="External"/><Relationship Id="rId1" Type="http://schemas.openxmlformats.org/officeDocument/2006/relationships/slideLayout" Target="../slideLayouts/slideLayout2.xml"/><Relationship Id="rId2" Type="http://schemas.openxmlformats.org/officeDocument/2006/relationships/hyperlink" Target="http://www.apsguide.org/module_overview.cf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c.gov/html/dot/downloads/pdf/2013-aps-program-status-report.pdf" TargetMode="External"/><Relationship Id="rId3" Type="http://schemas.openxmlformats.org/officeDocument/2006/relationships/hyperlink" Target="http://www.trb.org/Main/Blurbs/164696.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descr="2015-PELCO-LOGO-NEW.png"/>
          <p:cNvPicPr>
            <a:picLocks noChangeAspect="1"/>
          </p:cNvPicPr>
          <p:nvPr/>
        </p:nvPicPr>
        <p:blipFill>
          <a:blip r:embed="rId3"/>
          <a:stretch>
            <a:fillRect/>
          </a:stretch>
        </p:blipFill>
        <p:spPr>
          <a:xfrm>
            <a:off x="1168400" y="1012713"/>
            <a:ext cx="6873144" cy="2848087"/>
          </a:xfrm>
          <a:prstGeom prst="rect">
            <a:avLst/>
          </a:prstGeom>
          <a:effectLst>
            <a:outerShdw blurRad="317500" dist="203200" dir="2700000">
              <a:srgbClr val="000000"/>
            </a:outerShdw>
          </a:effectLst>
        </p:spPr>
      </p:pic>
      <p:sp>
        <p:nvSpPr>
          <p:cNvPr id="6" name="TextBox 5"/>
          <p:cNvSpPr txBox="1"/>
          <p:nvPr/>
        </p:nvSpPr>
        <p:spPr>
          <a:xfrm>
            <a:off x="0" y="3860800"/>
            <a:ext cx="9144000" cy="974626"/>
          </a:xfrm>
          <a:prstGeom prst="rect">
            <a:avLst/>
          </a:prstGeom>
          <a:noFill/>
        </p:spPr>
        <p:txBody>
          <a:bodyPr wrap="square" rtlCol="0" anchor="t">
            <a:spAutoFit/>
          </a:bodyPr>
          <a:lstStyle/>
          <a:p>
            <a:pPr algn="ctr">
              <a:lnSpc>
                <a:spcPts val="7200"/>
              </a:lnSpc>
            </a:pPr>
            <a:r>
              <a:rPr lang="en-US" sz="3600" b="1" i="1" spc="-100" dirty="0" smtClean="0">
                <a:solidFill>
                  <a:schemeClr val="bg1"/>
                </a:solidFill>
                <a:effectLst>
                  <a:outerShdw blurRad="152400" dist="114300" dir="2700000">
                    <a:schemeClr val="tx1"/>
                  </a:outerShdw>
                </a:effectLst>
                <a:latin typeface="Arial"/>
                <a:cs typeface="Arial"/>
              </a:rPr>
              <a:t>PRESENTS</a:t>
            </a:r>
            <a:endParaRPr lang="en-US" sz="3600" b="1" i="1" spc="-100" dirty="0">
              <a:solidFill>
                <a:schemeClr val="bg1"/>
              </a:solidFill>
              <a:effectLst>
                <a:outerShdw blurRad="152400" dist="114300" dir="2700000">
                  <a:schemeClr val="tx1"/>
                </a:outerShdw>
              </a:effectLst>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1"/>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199" y="2150801"/>
            <a:ext cx="5642663" cy="1635918"/>
          </a:xfrm>
        </p:spPr>
        <p:txBody>
          <a:bodyPr/>
          <a:lstStyle/>
          <a:p>
            <a:pPr lvl="1"/>
            <a:r>
              <a:rPr lang="en-US" dirty="0" smtClean="0"/>
              <a:t>The </a:t>
            </a:r>
            <a:r>
              <a:rPr lang="en-US" dirty="0"/>
              <a:t>committee published </a:t>
            </a:r>
            <a:r>
              <a:rPr lang="en-US" dirty="0" smtClean="0"/>
              <a:t>its </a:t>
            </a:r>
            <a:r>
              <a:rPr lang="en-US" dirty="0"/>
              <a:t>recommendations in a report completed in 2001, “Building a True </a:t>
            </a:r>
            <a:r>
              <a:rPr lang="en-US" dirty="0" smtClean="0"/>
              <a:t>Community.”</a:t>
            </a:r>
            <a:endParaRPr lang="en-US" dirty="0"/>
          </a:p>
        </p:txBody>
      </p:sp>
      <p:sp>
        <p:nvSpPr>
          <p:cNvPr id="4" name="Content Placeholder 2"/>
          <p:cNvSpPr txBox="1">
            <a:spLocks/>
          </p:cNvSpPr>
          <p:nvPr/>
        </p:nvSpPr>
        <p:spPr>
          <a:xfrm>
            <a:off x="457200" y="3898689"/>
            <a:ext cx="6019800" cy="2007815"/>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rPr>
              <a:t>The Access Board took PROWAAC recommendations and developed Draft Public Rights-of-Way Accessibility Guidelines (Draft PROWAG)</a:t>
            </a:r>
          </a:p>
        </p:txBody>
      </p:sp>
      <p:sp>
        <p:nvSpPr>
          <p:cNvPr id="6" name="Title 1"/>
          <p:cNvSpPr>
            <a:spLocks noGrp="1"/>
          </p:cNvSpPr>
          <p:nvPr>
            <p:ph type="title"/>
          </p:nvPr>
        </p:nvSpPr>
        <p:spPr>
          <a:xfrm>
            <a:off x="457200" y="327123"/>
            <a:ext cx="8686800" cy="1679520"/>
          </a:xfrm>
        </p:spPr>
        <p:txBody>
          <a:bodyPr/>
          <a:lstStyle/>
          <a:p>
            <a:pPr>
              <a:lnSpc>
                <a:spcPts val="5880"/>
              </a:lnSpc>
            </a:pPr>
            <a:r>
              <a:rPr lang="en-US" sz="3200" dirty="0"/>
              <a:t>Laws, Guidelines and Governing Agencies -</a:t>
            </a:r>
            <a:r>
              <a:rPr lang="en-US" sz="3200" dirty="0" smtClean="0"/>
              <a:t> </a:t>
            </a:r>
            <a:r>
              <a:rPr lang="en-US" sz="6000" dirty="0" smtClean="0"/>
              <a:t>PROWAG</a:t>
            </a:r>
            <a:endParaRPr lang="en-US" sz="6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EELCHAIR2-CROPPED.png"/>
          <p:cNvPicPr>
            <a:picLocks noChangeAspect="1"/>
          </p:cNvPicPr>
          <p:nvPr/>
        </p:nvPicPr>
        <p:blipFill>
          <a:blip r:embed="rId2"/>
          <a:stretch>
            <a:fillRect/>
          </a:stretch>
        </p:blipFill>
        <p:spPr>
          <a:xfrm>
            <a:off x="3682999" y="0"/>
            <a:ext cx="5989463" cy="6858000"/>
          </a:xfrm>
          <a:prstGeom prst="rect">
            <a:avLst/>
          </a:prstGeom>
        </p:spPr>
      </p:pic>
      <p:sp>
        <p:nvSpPr>
          <p:cNvPr id="8" name="Content Placeholder 2"/>
          <p:cNvSpPr>
            <a:spLocks noGrp="1"/>
          </p:cNvSpPr>
          <p:nvPr>
            <p:ph idx="1"/>
          </p:nvPr>
        </p:nvSpPr>
        <p:spPr>
          <a:xfrm>
            <a:off x="457201" y="2006643"/>
            <a:ext cx="4952999" cy="4394157"/>
          </a:xfrm>
        </p:spPr>
        <p:txBody>
          <a:bodyPr/>
          <a:lstStyle/>
          <a:p>
            <a:pPr lvl="1"/>
            <a:r>
              <a:rPr lang="en-US" dirty="0"/>
              <a:t>Americans with Disabilities Act of 1990 (ADA) states that </a:t>
            </a:r>
            <a:r>
              <a:rPr lang="en-US" dirty="0">
                <a:solidFill>
                  <a:srgbClr val="FDC600"/>
                </a:solidFill>
              </a:rPr>
              <a:t>“each facility…constructed by, on behalf of, or for the use of a public entity shall be designed and constructed in such manner that the facility…is readily accessible to and usable by individuals with disabilities…”</a:t>
            </a:r>
          </a:p>
        </p:txBody>
      </p:sp>
      <p:sp>
        <p:nvSpPr>
          <p:cNvPr id="9" name="Title 1"/>
          <p:cNvSpPr>
            <a:spLocks noGrp="1"/>
          </p:cNvSpPr>
          <p:nvPr>
            <p:ph type="title"/>
          </p:nvPr>
        </p:nvSpPr>
        <p:spPr>
          <a:xfrm>
            <a:off x="457200" y="327123"/>
            <a:ext cx="8686800" cy="1679520"/>
          </a:xfrm>
        </p:spPr>
        <p:txBody>
          <a:bodyPr/>
          <a:lstStyle/>
          <a:p>
            <a:pPr>
              <a:lnSpc>
                <a:spcPts val="5880"/>
              </a:lnSpc>
            </a:pPr>
            <a:r>
              <a:rPr lang="en-US" sz="3200" dirty="0" smtClean="0"/>
              <a:t>Laws, Guidelines and Governing Agencies - </a:t>
            </a:r>
            <a:r>
              <a:rPr lang="en-US" sz="6000" dirty="0" smtClean="0"/>
              <a:t>ADA </a:t>
            </a:r>
            <a:endParaRPr lang="en-US" sz="6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2" presetClass="entr" presetSubtype="2" accel="50000" decel="5000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5"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1" y="1625600"/>
            <a:ext cx="5132795" cy="3867298"/>
          </a:xfrm>
        </p:spPr>
        <p:txBody>
          <a:bodyPr/>
          <a:lstStyle/>
          <a:p>
            <a:pPr lvl="1"/>
            <a:r>
              <a:rPr lang="en-US" dirty="0"/>
              <a:t>Federal Highway Administration (FHWA)  requires sidewalks and crossings to </a:t>
            </a:r>
            <a:r>
              <a:rPr lang="en-US" dirty="0" smtClean="0"/>
              <a:t>be </a:t>
            </a:r>
            <a:r>
              <a:rPr lang="en-US" dirty="0">
                <a:solidFill>
                  <a:srgbClr val="FDC600"/>
                </a:solidFill>
              </a:rPr>
              <a:t>“designed, constructed, operated and maintained so that all pedestrians, including people with disabilities, can travel safely and independently.”</a:t>
            </a:r>
          </a:p>
        </p:txBody>
      </p:sp>
      <p:pic>
        <p:nvPicPr>
          <p:cNvPr id="4" name="Picture 3" descr="BLIND1.png"/>
          <p:cNvPicPr>
            <a:picLocks noChangeAspect="1"/>
          </p:cNvPicPr>
          <p:nvPr/>
        </p:nvPicPr>
        <p:blipFill>
          <a:blip r:embed="rId2"/>
          <a:stretch>
            <a:fillRect/>
          </a:stretch>
        </p:blipFill>
        <p:spPr>
          <a:xfrm>
            <a:off x="4263390" y="0"/>
            <a:ext cx="4880610" cy="6858000"/>
          </a:xfrm>
          <a:prstGeom prst="rect">
            <a:avLst/>
          </a:prstGeom>
        </p:spPr>
      </p:pic>
      <p:sp>
        <p:nvSpPr>
          <p:cNvPr id="7" name="Title 1"/>
          <p:cNvSpPr>
            <a:spLocks noGrp="1"/>
          </p:cNvSpPr>
          <p:nvPr>
            <p:ph type="title"/>
          </p:nvPr>
        </p:nvSpPr>
        <p:spPr>
          <a:xfrm>
            <a:off x="457200" y="-53920"/>
            <a:ext cx="8686800" cy="1679520"/>
          </a:xfrm>
        </p:spPr>
        <p:txBody>
          <a:bodyPr/>
          <a:lstStyle/>
          <a:p>
            <a:pPr>
              <a:lnSpc>
                <a:spcPts val="5880"/>
              </a:lnSpc>
            </a:pPr>
            <a:r>
              <a:rPr lang="en-US" sz="3200" dirty="0"/>
              <a:t>Laws, Guidelines and</a:t>
            </a:r>
            <a:r>
              <a:rPr lang="en-US" sz="3200" dirty="0" smtClean="0"/>
              <a:t> Governing </a:t>
            </a:r>
            <a:r>
              <a:rPr lang="en-US" sz="3200" dirty="0"/>
              <a:t>Agencies</a:t>
            </a:r>
            <a:r>
              <a:rPr lang="en-US" sz="3200" dirty="0" smtClean="0"/>
              <a:t> - </a:t>
            </a:r>
            <a:r>
              <a:rPr lang="en-US" sz="6000" dirty="0" smtClean="0"/>
              <a:t>FHWA</a:t>
            </a:r>
            <a:endParaRPr lang="en-US" sz="6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362"/>
            <a:ext cx="8229600" cy="795944"/>
          </a:xfrm>
        </p:spPr>
        <p:txBody>
          <a:bodyPr/>
          <a:lstStyle/>
          <a:p>
            <a:r>
              <a:rPr lang="en-US" dirty="0" smtClean="0"/>
              <a:t>Functions of an APS</a:t>
            </a:r>
            <a:endParaRPr lang="en-US" dirty="0"/>
          </a:p>
        </p:txBody>
      </p:sp>
      <p:sp>
        <p:nvSpPr>
          <p:cNvPr id="3" name="Content Placeholder 2"/>
          <p:cNvSpPr>
            <a:spLocks noGrp="1"/>
          </p:cNvSpPr>
          <p:nvPr>
            <p:ph idx="1"/>
          </p:nvPr>
        </p:nvSpPr>
        <p:spPr>
          <a:xfrm>
            <a:off x="457200" y="1314196"/>
            <a:ext cx="8229600" cy="520228"/>
          </a:xfrm>
        </p:spPr>
        <p:txBody>
          <a:bodyPr/>
          <a:lstStyle/>
          <a:p>
            <a:pPr lvl="1"/>
            <a:r>
              <a:rPr lang="en-US" dirty="0" smtClean="0"/>
              <a:t>Provides information to pedestrians about:</a:t>
            </a:r>
            <a:endParaRPr lang="en-US" dirty="0"/>
          </a:p>
        </p:txBody>
      </p:sp>
      <p:sp>
        <p:nvSpPr>
          <p:cNvPr id="4" name="Content Placeholder 2"/>
          <p:cNvSpPr txBox="1">
            <a:spLocks/>
          </p:cNvSpPr>
          <p:nvPr/>
        </p:nvSpPr>
        <p:spPr>
          <a:xfrm>
            <a:off x="609600" y="1834424"/>
            <a:ext cx="4322204"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Existence of and location of the pushbutton</a:t>
            </a:r>
          </a:p>
        </p:txBody>
      </p:sp>
      <p:sp>
        <p:nvSpPr>
          <p:cNvPr id="5" name="Content Placeholder 2"/>
          <p:cNvSpPr txBox="1">
            <a:spLocks/>
          </p:cNvSpPr>
          <p:nvPr/>
        </p:nvSpPr>
        <p:spPr>
          <a:xfrm>
            <a:off x="609600" y="3098445"/>
            <a:ext cx="4322204" cy="892125"/>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Beginning of the WAL interval</a:t>
            </a:r>
          </a:p>
        </p:txBody>
      </p:sp>
      <p:sp>
        <p:nvSpPr>
          <p:cNvPr id="6" name="Content Placeholder 2"/>
          <p:cNvSpPr txBox="1">
            <a:spLocks/>
          </p:cNvSpPr>
          <p:nvPr/>
        </p:nvSpPr>
        <p:spPr>
          <a:xfrm>
            <a:off x="609600" y="3990570"/>
            <a:ext cx="4322204" cy="163591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Direction of the crosswalk and location of the destination curb</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 presetClass="entr" presetSubtype="2" accel="50000" decel="50000" fill="hold" grpId="0"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362"/>
            <a:ext cx="8229600" cy="795944"/>
          </a:xfrm>
        </p:spPr>
        <p:txBody>
          <a:bodyPr/>
          <a:lstStyle/>
          <a:p>
            <a:r>
              <a:rPr lang="en-US" dirty="0" smtClean="0"/>
              <a:t>Functions of an APS</a:t>
            </a:r>
            <a:endParaRPr lang="en-US" dirty="0"/>
          </a:p>
        </p:txBody>
      </p:sp>
      <p:sp>
        <p:nvSpPr>
          <p:cNvPr id="3" name="Content Placeholder 2"/>
          <p:cNvSpPr>
            <a:spLocks noGrp="1"/>
          </p:cNvSpPr>
          <p:nvPr>
            <p:ph idx="1"/>
          </p:nvPr>
        </p:nvSpPr>
        <p:spPr>
          <a:xfrm>
            <a:off x="457200" y="1314196"/>
            <a:ext cx="8229600" cy="520228"/>
          </a:xfrm>
        </p:spPr>
        <p:txBody>
          <a:bodyPr/>
          <a:lstStyle/>
          <a:p>
            <a:pPr lvl="1"/>
            <a:r>
              <a:rPr lang="en-US" dirty="0" smtClean="0"/>
              <a:t>Provides information to pedestrians about:</a:t>
            </a:r>
            <a:endParaRPr lang="en-US" dirty="0"/>
          </a:p>
        </p:txBody>
      </p:sp>
      <p:sp>
        <p:nvSpPr>
          <p:cNvPr id="4" name="Content Placeholder 2"/>
          <p:cNvSpPr txBox="1">
            <a:spLocks/>
          </p:cNvSpPr>
          <p:nvPr/>
        </p:nvSpPr>
        <p:spPr>
          <a:xfrm>
            <a:off x="609600" y="1834424"/>
            <a:ext cx="4322204" cy="2007815"/>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Intersection street names in Braille, raised print, or through speech messages</a:t>
            </a:r>
          </a:p>
        </p:txBody>
      </p:sp>
      <p:sp>
        <p:nvSpPr>
          <p:cNvPr id="5" name="Content Placeholder 2"/>
          <p:cNvSpPr txBox="1">
            <a:spLocks/>
          </p:cNvSpPr>
          <p:nvPr/>
        </p:nvSpPr>
        <p:spPr>
          <a:xfrm>
            <a:off x="609600" y="3842239"/>
            <a:ext cx="4322204"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Intersection signalization with a speech message</a:t>
            </a:r>
          </a:p>
        </p:txBody>
      </p:sp>
      <p:sp>
        <p:nvSpPr>
          <p:cNvPr id="6" name="Content Placeholder 2"/>
          <p:cNvSpPr txBox="1">
            <a:spLocks/>
          </p:cNvSpPr>
          <p:nvPr/>
        </p:nvSpPr>
        <p:spPr>
          <a:xfrm>
            <a:off x="609600" y="3990570"/>
            <a:ext cx="4322204" cy="2352524"/>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smtClean="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362"/>
            <a:ext cx="8229600" cy="795944"/>
          </a:xfrm>
        </p:spPr>
        <p:txBody>
          <a:bodyPr/>
          <a:lstStyle/>
          <a:p>
            <a:r>
              <a:rPr lang="en-US" dirty="0" smtClean="0"/>
              <a:t>Functions of an APS</a:t>
            </a:r>
            <a:endParaRPr lang="en-US" dirty="0"/>
          </a:p>
        </p:txBody>
      </p:sp>
      <p:sp>
        <p:nvSpPr>
          <p:cNvPr id="3" name="Content Placeholder 2"/>
          <p:cNvSpPr>
            <a:spLocks noGrp="1"/>
          </p:cNvSpPr>
          <p:nvPr>
            <p:ph idx="1"/>
          </p:nvPr>
        </p:nvSpPr>
        <p:spPr>
          <a:xfrm>
            <a:off x="457200" y="1314196"/>
            <a:ext cx="8229600" cy="520228"/>
          </a:xfrm>
        </p:spPr>
        <p:txBody>
          <a:bodyPr/>
          <a:lstStyle/>
          <a:p>
            <a:pPr lvl="1"/>
            <a:r>
              <a:rPr lang="en-US" dirty="0" smtClean="0"/>
              <a:t>Provides information to pedestrians about:</a:t>
            </a:r>
            <a:endParaRPr lang="en-US" dirty="0"/>
          </a:p>
        </p:txBody>
      </p:sp>
      <p:sp>
        <p:nvSpPr>
          <p:cNvPr id="4" name="Content Placeholder 2"/>
          <p:cNvSpPr txBox="1">
            <a:spLocks/>
          </p:cNvSpPr>
          <p:nvPr/>
        </p:nvSpPr>
        <p:spPr>
          <a:xfrm>
            <a:off x="609600" y="1834424"/>
            <a:ext cx="4322204" cy="2007815"/>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Intersection geometry through tactile maps and diagrams, or through speech messages</a:t>
            </a:r>
          </a:p>
        </p:txBody>
      </p:sp>
      <p:sp>
        <p:nvSpPr>
          <p:cNvPr id="6" name="Content Placeholder 2"/>
          <p:cNvSpPr txBox="1">
            <a:spLocks/>
          </p:cNvSpPr>
          <p:nvPr/>
        </p:nvSpPr>
        <p:spPr>
          <a:xfrm>
            <a:off x="609600" y="3990570"/>
            <a:ext cx="4322204" cy="2352524"/>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smtClean="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362"/>
            <a:ext cx="8229600" cy="795944"/>
          </a:xfrm>
        </p:spPr>
        <p:txBody>
          <a:bodyPr/>
          <a:lstStyle/>
          <a:p>
            <a:r>
              <a:rPr lang="en-US" dirty="0" smtClean="0"/>
              <a:t>Benefits of an APS</a:t>
            </a:r>
            <a:endParaRPr lang="en-US" dirty="0"/>
          </a:p>
        </p:txBody>
      </p:sp>
      <p:sp>
        <p:nvSpPr>
          <p:cNvPr id="3" name="Content Placeholder 2"/>
          <p:cNvSpPr>
            <a:spLocks noGrp="1"/>
          </p:cNvSpPr>
          <p:nvPr>
            <p:ph idx="1"/>
          </p:nvPr>
        </p:nvSpPr>
        <p:spPr>
          <a:xfrm>
            <a:off x="457200" y="1314196"/>
            <a:ext cx="6273044" cy="892125"/>
          </a:xfrm>
        </p:spPr>
        <p:txBody>
          <a:bodyPr/>
          <a:lstStyle/>
          <a:p>
            <a:pPr lvl="1"/>
            <a:r>
              <a:rPr lang="en-US" dirty="0" smtClean="0"/>
              <a:t>More accurate judgment of the onset of the </a:t>
            </a:r>
            <a:r>
              <a:rPr lang="en-US" dirty="0" smtClean="0">
                <a:solidFill>
                  <a:srgbClr val="FDC600"/>
                </a:solidFill>
              </a:rPr>
              <a:t>WALK</a:t>
            </a:r>
            <a:r>
              <a:rPr lang="en-US" dirty="0" smtClean="0"/>
              <a:t> interval</a:t>
            </a:r>
            <a:endParaRPr lang="en-US" dirty="0"/>
          </a:p>
        </p:txBody>
      </p:sp>
      <p:sp>
        <p:nvSpPr>
          <p:cNvPr id="6" name="Content Placeholder 2"/>
          <p:cNvSpPr txBox="1">
            <a:spLocks/>
          </p:cNvSpPr>
          <p:nvPr/>
        </p:nvSpPr>
        <p:spPr>
          <a:xfrm>
            <a:off x="609600" y="3990570"/>
            <a:ext cx="4322204" cy="2352524"/>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smtClean="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7" name="Content Placeholder 2"/>
          <p:cNvSpPr txBox="1">
            <a:spLocks/>
          </p:cNvSpPr>
          <p:nvPr/>
        </p:nvSpPr>
        <p:spPr>
          <a:xfrm>
            <a:off x="457200" y="2206321"/>
            <a:ext cx="6273044" cy="892125"/>
          </a:xfrm>
          <a:prstGeom prst="rect">
            <a:avLst/>
          </a:prstGeom>
          <a:effectLst/>
        </p:spPr>
        <p:txBody>
          <a:bodyPr vert="horz"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FFFE7"/>
                </a:solidFill>
                <a:effectLst>
                  <a:outerShdw blurRad="152400" dist="114300" dir="2700000">
                    <a:srgbClr val="000000"/>
                  </a:outerShdw>
                </a:effectLst>
                <a:latin typeface="Arial"/>
                <a:cs typeface="Arial"/>
              </a:rPr>
              <a:t>Reduction in crossings begun during </a:t>
            </a: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DON’T WALK</a:t>
            </a:r>
            <a:endParaRPr kumimoji="0" lang="en-US" sz="2800" b="1" i="0"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endParaRPr>
          </a:p>
        </p:txBody>
      </p:sp>
      <p:sp>
        <p:nvSpPr>
          <p:cNvPr id="8" name="Content Placeholder 2"/>
          <p:cNvSpPr txBox="1">
            <a:spLocks/>
          </p:cNvSpPr>
          <p:nvPr/>
        </p:nvSpPr>
        <p:spPr>
          <a:xfrm>
            <a:off x="457200" y="3148865"/>
            <a:ext cx="6273044" cy="520228"/>
          </a:xfrm>
          <a:prstGeom prst="rect">
            <a:avLst/>
          </a:prstGeom>
          <a:effectLst/>
        </p:spPr>
        <p:txBody>
          <a:bodyPr vert="horz"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FFFE7"/>
                </a:solidFill>
                <a:effectLst>
                  <a:outerShdw blurRad="152400" dist="114300" dir="2700000">
                    <a:srgbClr val="000000"/>
                  </a:outerShdw>
                </a:effectLst>
                <a:latin typeface="Arial"/>
                <a:cs typeface="Arial"/>
              </a:rPr>
              <a:t>Reduced delay</a:t>
            </a:r>
            <a:endParaRPr kumimoji="0" lang="en-US" sz="2800" b="1" i="0"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endParaRPr>
          </a:p>
        </p:txBody>
      </p:sp>
      <p:sp>
        <p:nvSpPr>
          <p:cNvPr id="9" name="Content Placeholder 2"/>
          <p:cNvSpPr txBox="1">
            <a:spLocks/>
          </p:cNvSpPr>
          <p:nvPr/>
        </p:nvSpPr>
        <p:spPr>
          <a:xfrm>
            <a:off x="457200" y="3732884"/>
            <a:ext cx="4474604" cy="163591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FFFE7"/>
                </a:solidFill>
                <a:effectLst>
                  <a:outerShdw blurRad="152400" dist="114300" dir="2700000">
                    <a:srgbClr val="000000"/>
                  </a:outerShdw>
                </a:effectLst>
                <a:latin typeface="Arial"/>
                <a:cs typeface="Arial"/>
              </a:rPr>
              <a:t>Significantly more crossings completed before the signal changed</a:t>
            </a:r>
            <a:endParaRPr kumimoji="0" lang="en-US" sz="2800" b="1" i="0"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 presetClass="entr" presetSubtype="4" accel="50000" decel="50000" fill="hold" grpId="0"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OUND.png"/>
          <p:cNvPicPr>
            <a:picLocks noChangeAspect="1"/>
          </p:cNvPicPr>
          <p:nvPr/>
        </p:nvPicPr>
        <p:blipFill>
          <a:blip r:embed="rId2"/>
          <a:stretch>
            <a:fillRect/>
          </a:stretch>
        </p:blipFill>
        <p:spPr>
          <a:xfrm>
            <a:off x="1090797" y="122992"/>
            <a:ext cx="5228256" cy="3352154"/>
          </a:xfrm>
          <a:prstGeom prst="rect">
            <a:avLst/>
          </a:prstGeom>
        </p:spPr>
      </p:pic>
      <p:pic>
        <p:nvPicPr>
          <p:cNvPr id="14" name="Picture 13" descr="NEW-INTELLICROSS-101.png"/>
          <p:cNvPicPr>
            <a:picLocks noChangeAspect="1"/>
          </p:cNvPicPr>
          <p:nvPr/>
        </p:nvPicPr>
        <p:blipFill>
          <a:blip r:embed="rId3"/>
          <a:stretch>
            <a:fillRect/>
          </a:stretch>
        </p:blipFill>
        <p:spPr>
          <a:xfrm>
            <a:off x="6221336" y="959698"/>
            <a:ext cx="2452764" cy="5511830"/>
          </a:xfrm>
          <a:prstGeom prst="rect">
            <a:avLst/>
          </a:prstGeom>
          <a:effectLst>
            <a:outerShdw blurRad="304800" dist="165100" dir="2700000">
              <a:srgbClr val="000000"/>
            </a:outerShdw>
          </a:effectLst>
        </p:spPr>
      </p:pic>
      <p:pic>
        <p:nvPicPr>
          <p:cNvPr id="15" name="Picture 14" descr="BUTTON-101.png"/>
          <p:cNvPicPr>
            <a:picLocks noChangeAspect="1"/>
          </p:cNvPicPr>
          <p:nvPr/>
        </p:nvPicPr>
        <p:blipFill>
          <a:blip r:embed="rId4"/>
          <a:stretch>
            <a:fillRect/>
          </a:stretch>
        </p:blipFill>
        <p:spPr>
          <a:xfrm>
            <a:off x="7023738" y="4517359"/>
            <a:ext cx="892751" cy="901959"/>
          </a:xfrm>
          <a:prstGeom prst="rect">
            <a:avLst/>
          </a:prstGeom>
        </p:spPr>
      </p:pic>
      <p:pic>
        <p:nvPicPr>
          <p:cNvPr id="16" name="Picture 15" descr="LED-101.png"/>
          <p:cNvPicPr>
            <a:picLocks noChangeAspect="1"/>
          </p:cNvPicPr>
          <p:nvPr/>
        </p:nvPicPr>
        <p:blipFill>
          <a:blip r:embed="rId5"/>
          <a:stretch>
            <a:fillRect/>
          </a:stretch>
        </p:blipFill>
        <p:spPr>
          <a:xfrm>
            <a:off x="7380999" y="4278612"/>
            <a:ext cx="156463" cy="176021"/>
          </a:xfrm>
          <a:prstGeom prst="rect">
            <a:avLst/>
          </a:prstGeom>
        </p:spPr>
      </p:pic>
      <p:sp>
        <p:nvSpPr>
          <p:cNvPr id="20" name="Title 1"/>
          <p:cNvSpPr>
            <a:spLocks noGrp="1"/>
          </p:cNvSpPr>
          <p:nvPr>
            <p:ph type="title"/>
          </p:nvPr>
        </p:nvSpPr>
        <p:spPr>
          <a:xfrm>
            <a:off x="457200" y="498774"/>
            <a:ext cx="8229600" cy="783120"/>
          </a:xfrm>
        </p:spPr>
        <p:txBody>
          <a:bodyPr/>
          <a:lstStyle/>
          <a:p>
            <a:r>
              <a:rPr lang="en-US" dirty="0" smtClean="0"/>
              <a:t>Types of APS in the U.S.</a:t>
            </a:r>
            <a:endParaRPr lang="en-US" dirty="0"/>
          </a:p>
        </p:txBody>
      </p:sp>
      <p:sp>
        <p:nvSpPr>
          <p:cNvPr id="21" name="Content Placeholder 2"/>
          <p:cNvSpPr>
            <a:spLocks noGrp="1"/>
          </p:cNvSpPr>
          <p:nvPr>
            <p:ph idx="1"/>
          </p:nvPr>
        </p:nvSpPr>
        <p:spPr>
          <a:xfrm>
            <a:off x="55518" y="1314196"/>
            <a:ext cx="6273044" cy="520228"/>
          </a:xfrm>
        </p:spPr>
        <p:txBody>
          <a:bodyPr/>
          <a:lstStyle/>
          <a:p>
            <a:pPr lvl="1"/>
            <a:r>
              <a:rPr lang="en-US" dirty="0" smtClean="0"/>
              <a:t>Pushbutton - Integrated</a:t>
            </a:r>
            <a:endParaRPr lang="en-US" dirty="0"/>
          </a:p>
        </p:txBody>
      </p:sp>
      <p:sp>
        <p:nvSpPr>
          <p:cNvPr id="22" name="Content Placeholder 2"/>
          <p:cNvSpPr txBox="1">
            <a:spLocks/>
          </p:cNvSpPr>
          <p:nvPr/>
        </p:nvSpPr>
        <p:spPr>
          <a:xfrm>
            <a:off x="609600" y="3990570"/>
            <a:ext cx="4322204" cy="2352524"/>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smtClean="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23" name="Content Placeholder 2"/>
          <p:cNvSpPr txBox="1">
            <a:spLocks/>
          </p:cNvSpPr>
          <p:nvPr/>
        </p:nvSpPr>
        <p:spPr>
          <a:xfrm>
            <a:off x="342900" y="1834424"/>
            <a:ext cx="5716905"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Common in Europe and Australia and rapidly becoming common in the U.S.</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24" name="Content Placeholder 2"/>
          <p:cNvSpPr txBox="1">
            <a:spLocks/>
          </p:cNvSpPr>
          <p:nvPr/>
        </p:nvSpPr>
        <p:spPr>
          <a:xfrm>
            <a:off x="342900" y="3037082"/>
            <a:ext cx="6273044" cy="892125"/>
          </a:xfrm>
          <a:prstGeom prst="rect">
            <a:avLst/>
          </a:prstGeom>
          <a:effectLst/>
        </p:spPr>
        <p:txBody>
          <a:bodyPr vert="horz"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Speaker and vibrating surface located at the pushbutton</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25" name="Content Placeholder 2"/>
          <p:cNvSpPr txBox="1">
            <a:spLocks/>
          </p:cNvSpPr>
          <p:nvPr/>
        </p:nvSpPr>
        <p:spPr>
          <a:xfrm>
            <a:off x="342899" y="3990570"/>
            <a:ext cx="6143257" cy="237971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A regularly repeating quiet locator tone provides information about the presence of the pushbutton and its location during flashing and steady DON’T WALK intervals</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2" presetClass="entr" presetSubtype="2" accel="50000" decel="50000" fill="hold" grpId="0" nodeType="afterEffect">
                                  <p:stCondLst>
                                    <p:cond delay="2000"/>
                                  </p:stCondLst>
                                  <p:childTnLst>
                                    <p:set>
                                      <p:cBhvr>
                                        <p:cTn id="10" dur="1" fill="hold">
                                          <p:stCondLst>
                                            <p:cond delay="0"/>
                                          </p:stCondLst>
                                        </p:cTn>
                                        <p:tgtEl>
                                          <p:spTgt spid="21">
                                            <p:txEl>
                                              <p:pRg st="0" end="0"/>
                                            </p:txEl>
                                          </p:spTgt>
                                        </p:tgtEl>
                                        <p:attrNameLst>
                                          <p:attrName>style.visibility</p:attrName>
                                        </p:attrNameLst>
                                      </p:cBhvr>
                                      <p:to>
                                        <p:strVal val="visible"/>
                                      </p:to>
                                    </p:set>
                                    <p:anim calcmode="lin" valueType="num">
                                      <p:cBhvr additive="base">
                                        <p:cTn id="11"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3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par>
                          <p:cTn id="17" fill="hold">
                            <p:stCondLst>
                              <p:cond delay="45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cTn>
                              </p:par>
                            </p:childTnLst>
                          </p:cTn>
                        </p:par>
                        <p:par>
                          <p:cTn id="21" fill="hold">
                            <p:stCondLst>
                              <p:cond delay="6500"/>
                            </p:stCondLst>
                            <p:childTnLst>
                              <p:par>
                                <p:cTn id="22" presetID="6" presetClass="emph" presetSubtype="0" repeatCount="2000" accel="50000" decel="50000" fill="hold" nodeType="afterEffect">
                                  <p:stCondLst>
                                    <p:cond delay="0"/>
                                  </p:stCondLst>
                                  <p:childTnLst>
                                    <p:animScale>
                                      <p:cBhvr>
                                        <p:cTn id="23" dur="500" fill="hold"/>
                                        <p:tgtEl>
                                          <p:spTgt spid="15"/>
                                        </p:tgtEl>
                                      </p:cBhvr>
                                      <p:by x="150000" y="150000"/>
                                    </p:animScale>
                                  </p:childTnLst>
                                </p:cTn>
                              </p:par>
                              <p:par>
                                <p:cTn id="24" presetID="10" presetClass="exit" presetSubtype="0" repeatCount="2000" fill="hold" nodeType="with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par>
                          <p:cTn id="27" fill="hold">
                            <p:stCondLst>
                              <p:cond delay="7500"/>
                            </p:stCondLst>
                            <p:childTnLst>
                              <p:par>
                                <p:cTn id="28" presetID="2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par>
                                <p:cTn id="31" presetID="10" presetClass="exit" presetSubtype="0" fill="hold" nodeType="withEffect">
                                  <p:stCondLst>
                                    <p:cond delay="0"/>
                                  </p:stCondLst>
                                  <p:childTnLst>
                                    <p:animEffect transition="out" filter="fade">
                                      <p:cBhvr>
                                        <p:cTn id="32" dur="2000"/>
                                        <p:tgtEl>
                                          <p:spTgt spid="13"/>
                                        </p:tgtEl>
                                      </p:cBhvr>
                                    </p:animEffect>
                                    <p:set>
                                      <p:cBhvr>
                                        <p:cTn id="33" dur="1" fill="hold">
                                          <p:stCondLst>
                                            <p:cond delay="1999"/>
                                          </p:stCondLst>
                                        </p:cTn>
                                        <p:tgtEl>
                                          <p:spTgt spid="13"/>
                                        </p:tgtEl>
                                        <p:attrNameLst>
                                          <p:attrName>style.visibility</p:attrName>
                                        </p:attrNameLst>
                                      </p:cBhvr>
                                      <p:to>
                                        <p:strVal val="hidden"/>
                                      </p:to>
                                    </p:set>
                                  </p:childTnLst>
                                </p:cTn>
                              </p:par>
                            </p:childTnLst>
                          </p:cTn>
                        </p:par>
                        <p:par>
                          <p:cTn id="34" fill="hold">
                            <p:stCondLst>
                              <p:cond delay="950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10000"/>
                            </p:stCondLst>
                            <p:childTnLst>
                              <p:par>
                                <p:cTn id="39" presetID="6" presetClass="emph" presetSubtype="0" repeatCount="2000" accel="50000" decel="50000" fill="hold" nodeType="afterEffect">
                                  <p:stCondLst>
                                    <p:cond delay="0"/>
                                  </p:stCondLst>
                                  <p:childTnLst>
                                    <p:animScale>
                                      <p:cBhvr>
                                        <p:cTn id="40" dur="500" fill="hold"/>
                                        <p:tgtEl>
                                          <p:spTgt spid="16"/>
                                        </p:tgtEl>
                                      </p:cBhvr>
                                      <p:by x="400000" y="400000"/>
                                    </p:animScale>
                                  </p:childTnLst>
                                </p:cTn>
                              </p:par>
                              <p:par>
                                <p:cTn id="41" presetID="10" presetClass="exit" presetSubtype="0" repeatCount="2000" fill="hold" nodeType="with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par>
                          <p:cTn id="44" fill="hold">
                            <p:stCondLst>
                              <p:cond delay="11000"/>
                            </p:stCondLst>
                            <p:childTnLst>
                              <p:par>
                                <p:cTn id="45" presetID="2" presetClass="entr" presetSubtype="4" accel="50000" decel="50000" fill="hold" grpId="0" nodeType="afterEffect">
                                  <p:stCondLst>
                                    <p:cond delay="20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accel="50000" decel="5000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accel="50000" decel="5000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0" y="3990570"/>
            <a:ext cx="4322204" cy="2352524"/>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smtClean="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7" name="Content Placeholder 2"/>
          <p:cNvSpPr txBox="1">
            <a:spLocks/>
          </p:cNvSpPr>
          <p:nvPr/>
        </p:nvSpPr>
        <p:spPr>
          <a:xfrm>
            <a:off x="339368" y="1689662"/>
            <a:ext cx="6273044" cy="1264021"/>
          </a:xfrm>
          <a:prstGeom prst="rect">
            <a:avLst/>
          </a:prstGeom>
          <a:effectLst/>
        </p:spPr>
        <p:txBody>
          <a:bodyPr vert="horz"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Pushbutton locator tone and WALK indication volumes respond to ambient sound</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8" name="Content Placeholder 2"/>
          <p:cNvSpPr txBox="1">
            <a:spLocks/>
          </p:cNvSpPr>
          <p:nvPr/>
        </p:nvSpPr>
        <p:spPr>
          <a:xfrm>
            <a:off x="339368" y="2892320"/>
            <a:ext cx="5651930"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Volume is typically adjusted to be heard only at the beginning or crosswalk</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9" name="Content Placeholder 2"/>
          <p:cNvSpPr txBox="1">
            <a:spLocks/>
          </p:cNvSpPr>
          <p:nvPr/>
        </p:nvSpPr>
        <p:spPr>
          <a:xfrm>
            <a:off x="339368" y="4156341"/>
            <a:ext cx="4947388" cy="237971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May provide other information about the name of streets or the geometry of the intersection, or signalization</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14" name="Content Placeholder 2"/>
          <p:cNvSpPr txBox="1">
            <a:spLocks/>
          </p:cNvSpPr>
          <p:nvPr/>
        </p:nvSpPr>
        <p:spPr>
          <a:xfrm>
            <a:off x="55518" y="1309134"/>
            <a:ext cx="6273044" cy="520228"/>
          </a:xfrm>
          <a:prstGeom prst="rect">
            <a:avLst/>
          </a:prstGeom>
          <a:effectLst/>
        </p:spPr>
        <p:txBody>
          <a:bodyPr vert="horz"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rPr>
              <a:t>Pushbutton - Integrated</a:t>
            </a:r>
            <a:endParaRPr kumimoji="0" lang="en-US" sz="2800" b="1" i="0" u="none" strike="noStrike" kern="1200" cap="none" spc="-100" normalizeH="0" baseline="0" noProof="0" dirty="0">
              <a:ln>
                <a:noFill/>
              </a:ln>
              <a:solidFill>
                <a:srgbClr val="FFFFE7"/>
              </a:solidFill>
              <a:effectLst>
                <a:outerShdw blurRad="152400" dist="114300" dir="2700000">
                  <a:srgbClr val="000000"/>
                </a:outerShdw>
              </a:effectLst>
              <a:uLnTx/>
              <a:uFillTx/>
              <a:latin typeface="Arial"/>
              <a:ea typeface="+mn-ea"/>
              <a:cs typeface="Arial"/>
            </a:endParaRPr>
          </a:p>
        </p:txBody>
      </p:sp>
      <p:sp>
        <p:nvSpPr>
          <p:cNvPr id="15" name="Content Placeholder 2"/>
          <p:cNvSpPr txBox="1">
            <a:spLocks/>
          </p:cNvSpPr>
          <p:nvPr/>
        </p:nvSpPr>
        <p:spPr>
          <a:xfrm>
            <a:off x="609600" y="3990570"/>
            <a:ext cx="4322204" cy="2352524"/>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smtClean="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pic>
        <p:nvPicPr>
          <p:cNvPr id="21" name="Picture 20" descr="NEW-INTELLICROSS-101.png"/>
          <p:cNvPicPr>
            <a:picLocks noChangeAspect="1"/>
          </p:cNvPicPr>
          <p:nvPr/>
        </p:nvPicPr>
        <p:blipFill>
          <a:blip r:embed="rId2"/>
          <a:stretch>
            <a:fillRect/>
          </a:stretch>
        </p:blipFill>
        <p:spPr>
          <a:xfrm>
            <a:off x="6220584" y="956160"/>
            <a:ext cx="2453586" cy="5513676"/>
          </a:xfrm>
          <a:prstGeom prst="rect">
            <a:avLst/>
          </a:prstGeom>
          <a:effectLst>
            <a:outerShdw blurRad="304800" dist="165100" dir="2700000">
              <a:srgbClr val="000000"/>
            </a:outerShdw>
          </a:effectLst>
        </p:spPr>
      </p:pic>
      <p:sp>
        <p:nvSpPr>
          <p:cNvPr id="13" name="Title 1"/>
          <p:cNvSpPr txBox="1">
            <a:spLocks/>
          </p:cNvSpPr>
          <p:nvPr/>
        </p:nvSpPr>
        <p:spPr>
          <a:xfrm>
            <a:off x="457200" y="494955"/>
            <a:ext cx="8229600" cy="783120"/>
          </a:xfrm>
          <a:prstGeom prst="rect">
            <a:avLst/>
          </a:prstGeom>
          <a:effectLst>
            <a:outerShdw blurRad="152400" dist="114300" dir="2700000">
              <a:srgbClr val="000000"/>
            </a:outerShdw>
          </a:effectLst>
        </p:spPr>
        <p:txBody>
          <a:bodyPr vert="horz" lIns="91440" tIns="91440" rIns="91440" bIns="45720" rtlCol="0" anchor="ctr">
            <a:spAutoFit/>
          </a:bodyPr>
          <a:lstStyle/>
          <a:p>
            <a:pPr marL="0" marR="0" lvl="0" indent="0" algn="l" defTabSz="457200" rtl="0" eaLnBrk="1" fontAlgn="auto" latinLnBrk="0" hangingPunct="1">
              <a:lnSpc>
                <a:spcPts val="4880"/>
              </a:lnSpc>
              <a:spcBef>
                <a:spcPct val="0"/>
              </a:spcBef>
              <a:spcAft>
                <a:spcPts val="0"/>
              </a:spcAft>
              <a:buClrTx/>
              <a:buSzTx/>
              <a:buFontTx/>
              <a:buNone/>
              <a:tabLst/>
              <a:defRPr/>
            </a:pPr>
            <a:r>
              <a:rPr kumimoji="0" lang="en-US" sz="4800" b="1" i="0" u="none" strike="noStrike" kern="1200" cap="none" spc="-100" normalizeH="0" baseline="0" noProof="0" dirty="0" smtClean="0">
                <a:ln>
                  <a:noFill/>
                </a:ln>
                <a:solidFill>
                  <a:srgbClr val="FDC600"/>
                </a:solidFill>
                <a:effectLst/>
                <a:uLnTx/>
                <a:uFillTx/>
                <a:latin typeface="Arial"/>
                <a:ea typeface="+mj-ea"/>
                <a:cs typeface="Arial"/>
              </a:rPr>
              <a:t>Types of APS in the U.S.</a:t>
            </a:r>
            <a:endParaRPr kumimoji="0" lang="en-US" sz="4800" b="1" i="0" u="none" strike="noStrike" kern="1200" cap="none" spc="-100" normalizeH="0" baseline="0" noProof="0" dirty="0">
              <a:ln>
                <a:noFill/>
              </a:ln>
              <a:solidFill>
                <a:srgbClr val="FDC600"/>
              </a:solidFill>
              <a:effectLst/>
              <a:uLnTx/>
              <a:uFillTx/>
              <a:latin typeface="Arial"/>
              <a:ea typeface="+mj-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OUND.png"/>
          <p:cNvPicPr>
            <a:picLocks noChangeAspect="1"/>
          </p:cNvPicPr>
          <p:nvPr/>
        </p:nvPicPr>
        <p:blipFill>
          <a:blip r:embed="rId3"/>
          <a:stretch>
            <a:fillRect/>
          </a:stretch>
        </p:blipFill>
        <p:spPr>
          <a:xfrm>
            <a:off x="-2133600" y="-498475"/>
            <a:ext cx="6216049" cy="3985488"/>
          </a:xfrm>
          <a:prstGeom prst="rect">
            <a:avLst/>
          </a:prstGeom>
        </p:spPr>
      </p:pic>
      <p:pic>
        <p:nvPicPr>
          <p:cNvPr id="11" name="Picture 10" descr="NEW-INTELLICROSS-101.png"/>
          <p:cNvPicPr>
            <a:picLocks noChangeAspect="1"/>
          </p:cNvPicPr>
          <p:nvPr/>
        </p:nvPicPr>
        <p:blipFill>
          <a:blip r:embed="rId4"/>
          <a:stretch>
            <a:fillRect/>
          </a:stretch>
        </p:blipFill>
        <p:spPr>
          <a:xfrm>
            <a:off x="3259131" y="134213"/>
            <a:ext cx="2916174" cy="6553200"/>
          </a:xfrm>
          <a:prstGeom prst="rect">
            <a:avLst/>
          </a:prstGeom>
          <a:effectLst>
            <a:outerShdw blurRad="304800" dist="165100" dir="2700000">
              <a:srgbClr val="000000"/>
            </a:outerShdw>
          </a:effectLst>
        </p:spPr>
      </p:pic>
      <p:pic>
        <p:nvPicPr>
          <p:cNvPr id="12" name="Picture 11" descr="BUTTON-101.png"/>
          <p:cNvPicPr>
            <a:picLocks noChangeAspect="1"/>
          </p:cNvPicPr>
          <p:nvPr/>
        </p:nvPicPr>
        <p:blipFill>
          <a:blip r:embed="rId5"/>
          <a:stretch>
            <a:fillRect/>
          </a:stretch>
        </p:blipFill>
        <p:spPr>
          <a:xfrm>
            <a:off x="4214124" y="4368799"/>
            <a:ext cx="1059434" cy="1070356"/>
          </a:xfrm>
          <a:prstGeom prst="rect">
            <a:avLst/>
          </a:prstGeom>
        </p:spPr>
      </p:pic>
      <p:pic>
        <p:nvPicPr>
          <p:cNvPr id="13" name="Picture 12" descr="LED-101.png"/>
          <p:cNvPicPr>
            <a:picLocks noChangeAspect="1"/>
          </p:cNvPicPr>
          <p:nvPr/>
        </p:nvPicPr>
        <p:blipFill>
          <a:blip r:embed="rId6"/>
          <a:stretch>
            <a:fillRect/>
          </a:stretch>
        </p:blipFill>
        <p:spPr>
          <a:xfrm>
            <a:off x="4644898" y="4086098"/>
            <a:ext cx="174752" cy="19659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3000"/>
                            </p:stCondLst>
                            <p:childTnLst>
                              <p:par>
                                <p:cTn id="13" presetID="6" presetClass="emph" presetSubtype="0" repeatCount="2000" accel="50000" decel="50000" fill="hold" nodeType="afterEffect">
                                  <p:stCondLst>
                                    <p:cond delay="0"/>
                                  </p:stCondLst>
                                  <p:childTnLst>
                                    <p:animScale>
                                      <p:cBhvr>
                                        <p:cTn id="14" dur="500" fill="hold"/>
                                        <p:tgtEl>
                                          <p:spTgt spid="12"/>
                                        </p:tgtEl>
                                      </p:cBhvr>
                                      <p:by x="150000" y="150000"/>
                                    </p:animScale>
                                  </p:childTnLst>
                                </p:cTn>
                              </p:par>
                              <p:par>
                                <p:cTn id="15" presetID="10" presetClass="exit" presetSubtype="0" repeatCount="2000" fill="hold" nodeType="with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par>
                          <p:cTn id="18" fill="hold">
                            <p:stCondLst>
                              <p:cond delay="5000"/>
                            </p:stCondLst>
                            <p:childTnLst>
                              <p:par>
                                <p:cTn id="19" presetID="2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10" presetClass="exit" presetSubtype="0" fill="hold" nodeType="withEffect">
                                  <p:stCondLst>
                                    <p:cond delay="0"/>
                                  </p:stCondLst>
                                  <p:childTnLst>
                                    <p:animEffect transition="out" filter="fade">
                                      <p:cBhvr>
                                        <p:cTn id="23" dur="2000"/>
                                        <p:tgtEl>
                                          <p:spTgt spid="10"/>
                                        </p:tgtEl>
                                      </p:cBhvr>
                                    </p:animEffect>
                                    <p:set>
                                      <p:cBhvr>
                                        <p:cTn id="24" dur="1" fill="hold">
                                          <p:stCondLst>
                                            <p:cond delay="1999"/>
                                          </p:stCondLst>
                                        </p:cTn>
                                        <p:tgtEl>
                                          <p:spTgt spid="10"/>
                                        </p:tgtEl>
                                        <p:attrNameLst>
                                          <p:attrName>style.visibility</p:attrName>
                                        </p:attrNameLst>
                                      </p:cBhvr>
                                      <p:to>
                                        <p:strVal val="hidden"/>
                                      </p:to>
                                    </p:set>
                                  </p:childTnLst>
                                </p:cTn>
                              </p:par>
                            </p:childTnLst>
                          </p:cTn>
                        </p:par>
                        <p:par>
                          <p:cTn id="25" fill="hold">
                            <p:stCondLst>
                              <p:cond delay="5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6000"/>
                            </p:stCondLst>
                            <p:childTnLst>
                              <p:par>
                                <p:cTn id="30" presetID="6" presetClass="emph" presetSubtype="0" repeatCount="2000" accel="50000" decel="50000" fill="hold" nodeType="afterEffect">
                                  <p:stCondLst>
                                    <p:cond delay="0"/>
                                  </p:stCondLst>
                                  <p:childTnLst>
                                    <p:animScale>
                                      <p:cBhvr>
                                        <p:cTn id="31" dur="500" fill="hold"/>
                                        <p:tgtEl>
                                          <p:spTgt spid="13"/>
                                        </p:tgtEl>
                                      </p:cBhvr>
                                      <p:by x="400000" y="400000"/>
                                    </p:animScale>
                                  </p:childTnLst>
                                </p:cTn>
                              </p:par>
                              <p:par>
                                <p:cTn id="32" presetID="10" presetClass="exit" presetSubtype="0" repeatCount="2000" fill="hold"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 y="2598460"/>
            <a:ext cx="9144000" cy="1046440"/>
          </a:xfrm>
          <a:prstGeom prst="rect">
            <a:avLst/>
          </a:prstGeom>
          <a:noFill/>
        </p:spPr>
        <p:txBody>
          <a:bodyPr wrap="square" rtlCol="0" anchor="t">
            <a:spAutoFit/>
          </a:bodyPr>
          <a:lstStyle/>
          <a:p>
            <a:pPr algn="ctr">
              <a:lnSpc>
                <a:spcPts val="7200"/>
              </a:lnSpc>
            </a:pPr>
            <a:r>
              <a:rPr lang="en-US" sz="7200" b="1" spc="-100" dirty="0" smtClean="0">
                <a:solidFill>
                  <a:schemeClr val="bg1"/>
                </a:solidFill>
                <a:effectLst>
                  <a:outerShdw blurRad="152400" dist="114300" dir="2700000">
                    <a:schemeClr val="tx1"/>
                  </a:outerShdw>
                </a:effectLst>
                <a:latin typeface="Arial"/>
                <a:cs typeface="Arial"/>
              </a:rPr>
              <a:t>APS 101</a:t>
            </a:r>
            <a:endParaRPr lang="en-US" sz="7200" b="1" spc="-100" dirty="0">
              <a:solidFill>
                <a:schemeClr val="bg1"/>
              </a:solidFill>
              <a:effectLst>
                <a:outerShdw blurRad="152400" dist="114300" dir="2700000">
                  <a:schemeClr val="tx1"/>
                </a:outerShdw>
              </a:effectLst>
              <a:latin typeface="Arial"/>
              <a:cs typeface="Arial"/>
            </a:endParaRPr>
          </a:p>
        </p:txBody>
      </p:sp>
      <p:sp>
        <p:nvSpPr>
          <p:cNvPr id="3" name="TextBox 2"/>
          <p:cNvSpPr txBox="1"/>
          <p:nvPr/>
        </p:nvSpPr>
        <p:spPr>
          <a:xfrm>
            <a:off x="0" y="2598460"/>
            <a:ext cx="9144000" cy="1046440"/>
          </a:xfrm>
          <a:prstGeom prst="rect">
            <a:avLst/>
          </a:prstGeom>
          <a:noFill/>
        </p:spPr>
        <p:txBody>
          <a:bodyPr wrap="square" rtlCol="0" anchor="t">
            <a:spAutoFit/>
          </a:bodyPr>
          <a:lstStyle/>
          <a:p>
            <a:pPr algn="ctr">
              <a:lnSpc>
                <a:spcPts val="7200"/>
              </a:lnSpc>
            </a:pPr>
            <a:r>
              <a:rPr lang="en-US" sz="7200" b="1" spc="-100" dirty="0" smtClean="0">
                <a:solidFill>
                  <a:schemeClr val="bg1"/>
                </a:solidFill>
                <a:effectLst>
                  <a:outerShdw blurRad="152400" dist="114300" dir="2700000">
                    <a:schemeClr val="tx1"/>
                  </a:outerShdw>
                </a:effectLst>
                <a:latin typeface="Arial"/>
                <a:cs typeface="Arial"/>
              </a:rPr>
              <a:t>APS 101</a:t>
            </a:r>
            <a:endParaRPr lang="en-US" sz="7200" b="1" spc="-100" dirty="0">
              <a:solidFill>
                <a:schemeClr val="bg1"/>
              </a:solidFill>
              <a:effectLst>
                <a:outerShdw blurRad="152400" dist="114300" dir="2700000">
                  <a:schemeClr val="tx1"/>
                </a:outerShdw>
              </a:effectLst>
              <a:latin typeface="Arial"/>
              <a:cs typeface="Arial"/>
            </a:endParaRPr>
          </a:p>
        </p:txBody>
      </p:sp>
      <p:sp>
        <p:nvSpPr>
          <p:cNvPr id="5" name="TextBox 4"/>
          <p:cNvSpPr txBox="1"/>
          <p:nvPr/>
        </p:nvSpPr>
        <p:spPr>
          <a:xfrm>
            <a:off x="406677" y="4501843"/>
            <a:ext cx="3189208" cy="923330"/>
          </a:xfrm>
          <a:prstGeom prst="rect">
            <a:avLst/>
          </a:prstGeom>
          <a:noFill/>
        </p:spPr>
        <p:txBody>
          <a:bodyPr wrap="square" rtlCol="0">
            <a:spAutoFit/>
          </a:bodyPr>
          <a:lstStyle/>
          <a:p>
            <a:r>
              <a:rPr lang="en-US" dirty="0" smtClean="0">
                <a:solidFill>
                  <a:schemeClr val="bg1"/>
                </a:solidFill>
                <a:latin typeface="Arial"/>
                <a:cs typeface="Arial"/>
              </a:rPr>
              <a:t>For the most current MUTCD standards and information, </a:t>
            </a:r>
            <a:r>
              <a:rPr lang="en-US" dirty="0" smtClean="0">
                <a:solidFill>
                  <a:schemeClr val="bg1"/>
                </a:solidFill>
                <a:latin typeface="Arial"/>
                <a:cs typeface="Arial"/>
                <a:hlinkClick r:id="rId3"/>
              </a:rPr>
              <a:t>click here</a:t>
            </a:r>
            <a:r>
              <a:rPr lang="en-US" dirty="0" smtClean="0">
                <a:solidFill>
                  <a:schemeClr val="bg1"/>
                </a:solidFill>
                <a:latin typeface="Arial"/>
                <a:cs typeface="Arial"/>
              </a:rPr>
              <a:t>.</a:t>
            </a:r>
            <a:endParaRPr lang="en-US" dirty="0">
              <a:solidFill>
                <a:schemeClr val="bg1"/>
              </a:solidFill>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6" presetClass="emph" presetSubtype="0" accel="50000" decel="50000" fill="hold" grpId="1" nodeType="afterEffect">
                                  <p:stCondLst>
                                    <p:cond delay="0"/>
                                  </p:stCondLst>
                                  <p:childTnLst>
                                    <p:animScale>
                                      <p:cBhvr>
                                        <p:cTn id="10" dur="1000" fill="hold"/>
                                        <p:tgtEl>
                                          <p:spTgt spid="4"/>
                                        </p:tgtEl>
                                      </p:cBhvr>
                                      <p:by x="400000" y="400000"/>
                                    </p:animScale>
                                  </p:childTnLst>
                                </p:cTn>
                              </p:par>
                              <p:par>
                                <p:cTn id="11" presetID="10" presetClass="exit" presetSubtype="0" fill="hold" grpId="2"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0" y="3990570"/>
            <a:ext cx="4322204" cy="2352524"/>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smtClean="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pic>
        <p:nvPicPr>
          <p:cNvPr id="10" name="Picture 9" descr="speaker.png"/>
          <p:cNvPicPr>
            <a:picLocks noChangeAspect="1"/>
          </p:cNvPicPr>
          <p:nvPr/>
        </p:nvPicPr>
        <p:blipFill>
          <a:blip r:embed="rId2"/>
          <a:stretch>
            <a:fillRect/>
          </a:stretch>
        </p:blipFill>
        <p:spPr>
          <a:xfrm>
            <a:off x="4000500" y="0"/>
            <a:ext cx="10287000" cy="6858000"/>
          </a:xfrm>
          <a:prstGeom prst="rect">
            <a:avLst/>
          </a:prstGeom>
        </p:spPr>
      </p:pic>
      <p:sp>
        <p:nvSpPr>
          <p:cNvPr id="13" name="Title 1"/>
          <p:cNvSpPr>
            <a:spLocks noGrp="1"/>
          </p:cNvSpPr>
          <p:nvPr>
            <p:ph type="title"/>
          </p:nvPr>
        </p:nvSpPr>
        <p:spPr>
          <a:xfrm>
            <a:off x="457200" y="492362"/>
            <a:ext cx="8229600" cy="795944"/>
          </a:xfrm>
        </p:spPr>
        <p:txBody>
          <a:bodyPr/>
          <a:lstStyle/>
          <a:p>
            <a:r>
              <a:rPr lang="en-US" dirty="0" smtClean="0"/>
              <a:t>Types of APS in the U.S.</a:t>
            </a:r>
            <a:endParaRPr lang="en-US" dirty="0"/>
          </a:p>
        </p:txBody>
      </p:sp>
      <p:sp>
        <p:nvSpPr>
          <p:cNvPr id="14" name="Content Placeholder 2"/>
          <p:cNvSpPr>
            <a:spLocks noGrp="1"/>
          </p:cNvSpPr>
          <p:nvPr>
            <p:ph idx="1"/>
          </p:nvPr>
        </p:nvSpPr>
        <p:spPr>
          <a:xfrm>
            <a:off x="457200" y="1314196"/>
            <a:ext cx="6273044" cy="520228"/>
          </a:xfrm>
        </p:spPr>
        <p:txBody>
          <a:bodyPr/>
          <a:lstStyle/>
          <a:p>
            <a:pPr lvl="1"/>
            <a:r>
              <a:rPr lang="en-US" dirty="0" smtClean="0"/>
              <a:t>Pedhead-Mounted</a:t>
            </a:r>
            <a:endParaRPr lang="en-US" dirty="0"/>
          </a:p>
        </p:txBody>
      </p:sp>
      <p:sp>
        <p:nvSpPr>
          <p:cNvPr id="15" name="Content Placeholder 2"/>
          <p:cNvSpPr txBox="1">
            <a:spLocks/>
          </p:cNvSpPr>
          <p:nvPr/>
        </p:nvSpPr>
        <p:spPr>
          <a:xfrm>
            <a:off x="744582" y="1834424"/>
            <a:ext cx="5160604"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Most common type installed between 1960 and 2000 in the U.S.</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16" name="Content Placeholder 2"/>
          <p:cNvSpPr txBox="1">
            <a:spLocks/>
          </p:cNvSpPr>
          <p:nvPr/>
        </p:nvSpPr>
        <p:spPr>
          <a:xfrm>
            <a:off x="744582" y="3037082"/>
            <a:ext cx="5030820"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Speaker mounted on top of the pedestrian signal head (aka pedhead)</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17" name="Content Placeholder 2"/>
          <p:cNvSpPr txBox="1">
            <a:spLocks/>
          </p:cNvSpPr>
          <p:nvPr/>
        </p:nvSpPr>
        <p:spPr>
          <a:xfrm>
            <a:off x="744581" y="4281520"/>
            <a:ext cx="5030821" cy="163591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Bell, buzzer, cuckoo, chirp, tone, or verbal message during the WALK interval only</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200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2" presetClass="entr" presetSubtype="4" accel="50000" decel="50000" fill="hold" grpId="0" nodeType="afterEffect">
                                  <p:stCondLst>
                                    <p:cond delay="2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0" y="3990570"/>
            <a:ext cx="4322204" cy="2352524"/>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smtClean="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pic>
        <p:nvPicPr>
          <p:cNvPr id="8" name="Picture 7" descr="speaker.png"/>
          <p:cNvPicPr>
            <a:picLocks noChangeAspect="1"/>
          </p:cNvPicPr>
          <p:nvPr/>
        </p:nvPicPr>
        <p:blipFill>
          <a:blip r:embed="rId2"/>
          <a:stretch>
            <a:fillRect/>
          </a:stretch>
        </p:blipFill>
        <p:spPr>
          <a:xfrm>
            <a:off x="4000500" y="0"/>
            <a:ext cx="10287000" cy="6858000"/>
          </a:xfrm>
          <a:prstGeom prst="rect">
            <a:avLst/>
          </a:prstGeom>
        </p:spPr>
      </p:pic>
      <p:sp>
        <p:nvSpPr>
          <p:cNvPr id="11" name="Title 1"/>
          <p:cNvSpPr>
            <a:spLocks noGrp="1"/>
          </p:cNvSpPr>
          <p:nvPr>
            <p:ph type="title"/>
          </p:nvPr>
        </p:nvSpPr>
        <p:spPr>
          <a:xfrm>
            <a:off x="457200" y="492362"/>
            <a:ext cx="8229600" cy="795944"/>
          </a:xfrm>
        </p:spPr>
        <p:txBody>
          <a:bodyPr/>
          <a:lstStyle/>
          <a:p>
            <a:r>
              <a:rPr lang="en-US" dirty="0" smtClean="0"/>
              <a:t>Types of APS in the U.S.</a:t>
            </a:r>
            <a:endParaRPr lang="en-US" dirty="0"/>
          </a:p>
        </p:txBody>
      </p:sp>
      <p:sp>
        <p:nvSpPr>
          <p:cNvPr id="12" name="Content Placeholder 2"/>
          <p:cNvSpPr>
            <a:spLocks noGrp="1"/>
          </p:cNvSpPr>
          <p:nvPr>
            <p:ph idx="1"/>
          </p:nvPr>
        </p:nvSpPr>
        <p:spPr>
          <a:xfrm>
            <a:off x="457200" y="1314196"/>
            <a:ext cx="6273044" cy="520228"/>
          </a:xfrm>
        </p:spPr>
        <p:txBody>
          <a:bodyPr/>
          <a:lstStyle/>
          <a:p>
            <a:pPr lvl="1"/>
            <a:r>
              <a:rPr lang="en-US" dirty="0" smtClean="0"/>
              <a:t>Pedhead-Mounted</a:t>
            </a:r>
            <a:endParaRPr lang="en-US" dirty="0"/>
          </a:p>
        </p:txBody>
      </p:sp>
      <p:sp>
        <p:nvSpPr>
          <p:cNvPr id="13" name="Content Placeholder 2"/>
          <p:cNvSpPr txBox="1">
            <a:spLocks/>
          </p:cNvSpPr>
          <p:nvPr/>
        </p:nvSpPr>
        <p:spPr>
          <a:xfrm>
            <a:off x="744582" y="1834424"/>
            <a:ext cx="5160604" cy="163591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Usually intended to be heard across the street and act as a beacon, thus are relatively loud</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20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362"/>
            <a:ext cx="8229600" cy="795944"/>
          </a:xfrm>
        </p:spPr>
        <p:txBody>
          <a:bodyPr/>
          <a:lstStyle/>
          <a:p>
            <a:r>
              <a:rPr lang="en-US" dirty="0" smtClean="0"/>
              <a:t>Types of APS in the U.S.</a:t>
            </a:r>
            <a:endParaRPr lang="en-US" dirty="0"/>
          </a:p>
        </p:txBody>
      </p:sp>
      <p:sp>
        <p:nvSpPr>
          <p:cNvPr id="3" name="Content Placeholder 2"/>
          <p:cNvSpPr>
            <a:spLocks noGrp="1"/>
          </p:cNvSpPr>
          <p:nvPr>
            <p:ph idx="1"/>
          </p:nvPr>
        </p:nvSpPr>
        <p:spPr>
          <a:xfrm>
            <a:off x="457200" y="1314196"/>
            <a:ext cx="6273044" cy="520228"/>
          </a:xfrm>
        </p:spPr>
        <p:txBody>
          <a:bodyPr/>
          <a:lstStyle/>
          <a:p>
            <a:pPr lvl="1"/>
            <a:r>
              <a:rPr lang="en-US" dirty="0" smtClean="0"/>
              <a:t>Receiver-Based</a:t>
            </a:r>
            <a:endParaRPr lang="en-US" dirty="0"/>
          </a:p>
        </p:txBody>
      </p:sp>
      <p:sp>
        <p:nvSpPr>
          <p:cNvPr id="6" name="Content Placeholder 2"/>
          <p:cNvSpPr txBox="1">
            <a:spLocks/>
          </p:cNvSpPr>
          <p:nvPr/>
        </p:nvSpPr>
        <p:spPr>
          <a:xfrm>
            <a:off x="609600" y="3990570"/>
            <a:ext cx="4322204" cy="2352524"/>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smtClean="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7" name="Content Placeholder 2"/>
          <p:cNvSpPr txBox="1">
            <a:spLocks/>
          </p:cNvSpPr>
          <p:nvPr/>
        </p:nvSpPr>
        <p:spPr>
          <a:xfrm>
            <a:off x="744581" y="1834424"/>
            <a:ext cx="6634584" cy="163591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Message transmitted by infrared or LED technology from the pedestrian signal to a personal receiver held by the individual</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8" name="Content Placeholder 2"/>
          <p:cNvSpPr txBox="1">
            <a:spLocks/>
          </p:cNvSpPr>
          <p:nvPr/>
        </p:nvSpPr>
        <p:spPr>
          <a:xfrm>
            <a:off x="744581" y="3470342"/>
            <a:ext cx="6198880"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Blind pedestrians must have and use the appropriate receiver for the technology installed</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10" name="Content Placeholder 2"/>
          <p:cNvSpPr txBox="1">
            <a:spLocks/>
          </p:cNvSpPr>
          <p:nvPr/>
        </p:nvSpPr>
        <p:spPr>
          <a:xfrm>
            <a:off x="744580" y="4812595"/>
            <a:ext cx="7042479" cy="163591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May provide other information about the name of streets, geometry of the intersection, direction of travel, and address information</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4" accel="50000" decel="50000" fill="hold" grpId="0" nodeType="after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362"/>
            <a:ext cx="8229600" cy="795944"/>
          </a:xfrm>
        </p:spPr>
        <p:txBody>
          <a:bodyPr/>
          <a:lstStyle/>
          <a:p>
            <a:r>
              <a:rPr lang="en-US" dirty="0" smtClean="0"/>
              <a:t>Types of APS in the U.S.</a:t>
            </a:r>
            <a:endParaRPr lang="en-US" dirty="0"/>
          </a:p>
        </p:txBody>
      </p:sp>
      <p:sp>
        <p:nvSpPr>
          <p:cNvPr id="3" name="Content Placeholder 2"/>
          <p:cNvSpPr>
            <a:spLocks noGrp="1"/>
          </p:cNvSpPr>
          <p:nvPr>
            <p:ph idx="1"/>
          </p:nvPr>
        </p:nvSpPr>
        <p:spPr>
          <a:xfrm>
            <a:off x="457200" y="1314196"/>
            <a:ext cx="6273044" cy="520228"/>
          </a:xfrm>
        </p:spPr>
        <p:txBody>
          <a:bodyPr/>
          <a:lstStyle/>
          <a:p>
            <a:pPr lvl="1"/>
            <a:r>
              <a:rPr lang="en-US" dirty="0" smtClean="0"/>
              <a:t>Vibrotactile-Only</a:t>
            </a:r>
            <a:endParaRPr lang="en-US" dirty="0"/>
          </a:p>
        </p:txBody>
      </p:sp>
      <p:sp>
        <p:nvSpPr>
          <p:cNvPr id="6" name="Content Placeholder 2"/>
          <p:cNvSpPr txBox="1">
            <a:spLocks/>
          </p:cNvSpPr>
          <p:nvPr/>
        </p:nvSpPr>
        <p:spPr>
          <a:xfrm>
            <a:off x="609600" y="3990570"/>
            <a:ext cx="4322204" cy="2352524"/>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smtClean="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lang="en-US" sz="2800" b="1" spc="-100" dirty="0">
              <a:solidFill>
                <a:srgbClr val="FDC600"/>
              </a:solidFill>
              <a:effectLst>
                <a:outerShdw blurRad="152400" dist="114300" dir="2700000">
                  <a:srgbClr val="000000"/>
                </a:outerShdw>
              </a:effectLst>
              <a:latin typeface="Arial"/>
              <a:cs typeface="Arial"/>
            </a:endParaRPr>
          </a:p>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7" name="Content Placeholder 2"/>
          <p:cNvSpPr txBox="1">
            <a:spLocks/>
          </p:cNvSpPr>
          <p:nvPr/>
        </p:nvSpPr>
        <p:spPr>
          <a:xfrm>
            <a:off x="744581" y="1834424"/>
            <a:ext cx="6634584"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Arrow on the pushbutton housing or the pushbutton itself vibrates during the WALK interval</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8" name="Content Placeholder 2"/>
          <p:cNvSpPr txBox="1">
            <a:spLocks/>
          </p:cNvSpPr>
          <p:nvPr/>
        </p:nvSpPr>
        <p:spPr>
          <a:xfrm>
            <a:off x="744581" y="3167372"/>
            <a:ext cx="6198880" cy="163591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Vibrotactile-only devices are </a:t>
            </a:r>
            <a:br>
              <a:rPr lang="en-US" sz="2800" b="1" spc="-100" dirty="0" smtClean="0">
                <a:solidFill>
                  <a:srgbClr val="FDC600"/>
                </a:solidFill>
                <a:effectLst>
                  <a:outerShdw blurRad="152400" dist="114300" dir="2700000">
                    <a:srgbClr val="000000"/>
                  </a:outerShdw>
                </a:effectLst>
                <a:latin typeface="Arial"/>
                <a:cs typeface="Arial"/>
              </a:rPr>
            </a:br>
            <a:r>
              <a:rPr lang="en-US" sz="2800" b="1" spc="-100" dirty="0" smtClean="0">
                <a:solidFill>
                  <a:srgbClr val="FDC600"/>
                </a:solidFill>
                <a:effectLst>
                  <a:outerShdw blurRad="152400" dist="114300" dir="2700000">
                    <a:srgbClr val="000000"/>
                  </a:outerShdw>
                </a:effectLst>
                <a:latin typeface="Arial"/>
                <a:cs typeface="Arial"/>
              </a:rPr>
              <a:t>no longer available in the U.S., </a:t>
            </a:r>
            <a:br>
              <a:rPr lang="en-US" sz="2800" b="1" spc="-100" dirty="0" smtClean="0">
                <a:solidFill>
                  <a:srgbClr val="FDC600"/>
                </a:solidFill>
                <a:effectLst>
                  <a:outerShdw blurRad="152400" dist="114300" dir="2700000">
                    <a:srgbClr val="000000"/>
                  </a:outerShdw>
                </a:effectLst>
                <a:latin typeface="Arial"/>
                <a:cs typeface="Arial"/>
              </a:rPr>
            </a:br>
            <a:r>
              <a:rPr lang="en-US" sz="2800" b="1" spc="-100" dirty="0" smtClean="0">
                <a:solidFill>
                  <a:srgbClr val="FDC600"/>
                </a:solidFill>
                <a:effectLst>
                  <a:outerShdw blurRad="152400" dist="114300" dir="2700000">
                    <a:srgbClr val="000000"/>
                  </a:outerShdw>
                </a:effectLst>
                <a:latin typeface="Arial"/>
                <a:cs typeface="Arial"/>
              </a:rPr>
              <a:t>and do not conform to </a:t>
            </a:r>
            <a:br>
              <a:rPr lang="en-US" sz="2800" b="1" spc="-100" dirty="0" smtClean="0">
                <a:solidFill>
                  <a:srgbClr val="FDC600"/>
                </a:solidFill>
                <a:effectLst>
                  <a:outerShdw blurRad="152400" dist="114300" dir="2700000">
                    <a:srgbClr val="000000"/>
                  </a:outerShdw>
                </a:effectLst>
                <a:latin typeface="Arial"/>
                <a:cs typeface="Arial"/>
              </a:rPr>
            </a:br>
            <a:r>
              <a:rPr lang="en-US" sz="2800" b="1" i="1" spc="-100" dirty="0" smtClean="0">
                <a:solidFill>
                  <a:srgbClr val="FDC600"/>
                </a:solidFill>
                <a:effectLst>
                  <a:outerShdw blurRad="152400" dist="114300" dir="2700000">
                    <a:srgbClr val="000000"/>
                  </a:outerShdw>
                </a:effectLst>
                <a:latin typeface="Arial"/>
                <a:cs typeface="Arial"/>
              </a:rPr>
              <a:t>Draft</a:t>
            </a:r>
            <a:r>
              <a:rPr lang="en-US" sz="2800" b="1" spc="-100" dirty="0" smtClean="0">
                <a:solidFill>
                  <a:srgbClr val="FDC600"/>
                </a:solidFill>
                <a:effectLst>
                  <a:outerShdw blurRad="152400" dist="114300" dir="2700000">
                    <a:srgbClr val="000000"/>
                  </a:outerShdw>
                </a:effectLst>
                <a:latin typeface="Arial"/>
                <a:cs typeface="Arial"/>
              </a:rPr>
              <a:t> </a:t>
            </a:r>
            <a:r>
              <a:rPr lang="en-US" sz="2800" b="1" i="1" spc="-100" dirty="0" smtClean="0">
                <a:solidFill>
                  <a:srgbClr val="FDC600"/>
                </a:solidFill>
                <a:effectLst>
                  <a:outerShdw blurRad="152400" dist="114300" dir="2700000">
                    <a:srgbClr val="000000"/>
                  </a:outerShdw>
                </a:effectLst>
                <a:latin typeface="Arial"/>
                <a:cs typeface="Arial"/>
              </a:rPr>
              <a:t>PROWAG</a:t>
            </a:r>
            <a:endParaRPr kumimoji="0" lang="en-US" sz="2800" b="1" i="1"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4" accel="50000" decel="50000" fill="hold" grpId="0" nodeType="after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1080"/>
            <a:ext cx="8229600" cy="785258"/>
          </a:xfrm>
        </p:spPr>
        <p:txBody>
          <a:bodyPr/>
          <a:lstStyle/>
          <a:p>
            <a:r>
              <a:rPr lang="en-US" dirty="0"/>
              <a:t>Signalization</a:t>
            </a:r>
            <a:r>
              <a:rPr lang="en-US" dirty="0" smtClean="0"/>
              <a:t> &amp; Timing </a:t>
            </a:r>
            <a:r>
              <a:rPr lang="en-US" dirty="0"/>
              <a:t>Plans</a:t>
            </a:r>
            <a:r>
              <a:rPr lang="en-US" dirty="0" smtClean="0"/>
              <a:t> </a:t>
            </a:r>
            <a:endParaRPr lang="en-US" dirty="0"/>
          </a:p>
        </p:txBody>
      </p:sp>
      <p:sp>
        <p:nvSpPr>
          <p:cNvPr id="3" name="Content Placeholder 2"/>
          <p:cNvSpPr>
            <a:spLocks noGrp="1"/>
          </p:cNvSpPr>
          <p:nvPr>
            <p:ph idx="1"/>
          </p:nvPr>
        </p:nvSpPr>
        <p:spPr>
          <a:xfrm>
            <a:off x="457201" y="1207571"/>
            <a:ext cx="7218614" cy="1722095"/>
          </a:xfrm>
        </p:spPr>
        <p:txBody>
          <a:bodyPr/>
          <a:lstStyle/>
          <a:p>
            <a:pPr marL="287338" lvl="1" indent="-287338"/>
            <a:r>
              <a:rPr lang="en-US" dirty="0"/>
              <a:t>Intersections are generally designed to provide optimal vehicle traffic flow.</a:t>
            </a:r>
            <a:r>
              <a:rPr lang="en-US" dirty="0" smtClean="0"/>
              <a:t> Timing </a:t>
            </a:r>
            <a:r>
              <a:rPr lang="en-US" dirty="0"/>
              <a:t>plans may be of two general types:</a:t>
            </a:r>
          </a:p>
          <a:p>
            <a:endParaRPr lang="en-US" dirty="0"/>
          </a:p>
        </p:txBody>
      </p:sp>
      <p:sp>
        <p:nvSpPr>
          <p:cNvPr id="4" name="Content Placeholder 2"/>
          <p:cNvSpPr txBox="1">
            <a:spLocks/>
          </p:cNvSpPr>
          <p:nvPr/>
        </p:nvSpPr>
        <p:spPr>
          <a:xfrm>
            <a:off x="757926" y="2551697"/>
            <a:ext cx="7218614" cy="520228"/>
          </a:xfrm>
          <a:prstGeom prst="rect">
            <a:avLst/>
          </a:prstGeom>
          <a:effectLst/>
        </p:spPr>
        <p:txBody>
          <a:bodyPr vert="horz" lIns="91440" tIns="91440" rIns="91440" bIns="45720" rtlCol="0">
            <a:spAutoFit/>
          </a:bodyPr>
          <a:lstStyle/>
          <a:p>
            <a:pPr marL="287338" marR="0" lvl="1"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rPr>
              <a:t>Fixed Time (or Pretimed)</a:t>
            </a:r>
            <a:endPar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endParaRPr>
          </a:p>
        </p:txBody>
      </p:sp>
      <p:sp>
        <p:nvSpPr>
          <p:cNvPr id="5" name="Content Placeholder 2"/>
          <p:cNvSpPr txBox="1">
            <a:spLocks/>
          </p:cNvSpPr>
          <p:nvPr/>
        </p:nvSpPr>
        <p:spPr>
          <a:xfrm>
            <a:off x="1058651" y="3071925"/>
            <a:ext cx="7218614" cy="892125"/>
          </a:xfrm>
          <a:prstGeom prst="rect">
            <a:avLst/>
          </a:prstGeom>
          <a:effectLst/>
        </p:spPr>
        <p:txBody>
          <a:bodyPr vert="horz" lIns="91440" tIns="91440" rIns="91440" bIns="45720" rtlCol="0">
            <a:spAutoFit/>
          </a:bodyPr>
          <a:lstStyle/>
          <a:p>
            <a:pPr marL="287338" lvl="1" indent="-287338">
              <a:lnSpc>
                <a:spcPts val="2900"/>
              </a:lnSpc>
              <a:spcBef>
                <a:spcPct val="20000"/>
              </a:spcBef>
              <a:buClr>
                <a:srgbClr val="FDC600"/>
              </a:buClr>
              <a:buFont typeface="Wingdings" charset="2"/>
              <a:buChar char="§"/>
              <a:defRPr/>
            </a:pPr>
            <a:r>
              <a:rPr lang="en-US" sz="2800" b="1" spc="-100" dirty="0" smtClean="0">
                <a:solidFill>
                  <a:srgbClr val="FDC600"/>
                </a:solidFill>
                <a:effectLst>
                  <a:outerShdw blurRad="152400" dist="114300" dir="2700000">
                    <a:srgbClr val="000000"/>
                  </a:outerShdw>
                </a:effectLst>
                <a:latin typeface="Arial"/>
                <a:cs typeface="Arial"/>
              </a:rPr>
              <a:t>Pretimed </a:t>
            </a:r>
            <a:r>
              <a:rPr lang="en-US" sz="2800" b="1" spc="-100" dirty="0">
                <a:solidFill>
                  <a:srgbClr val="FDC600"/>
                </a:solidFill>
                <a:effectLst>
                  <a:outerShdw blurRad="152400" dist="114300" dir="2700000">
                    <a:srgbClr val="000000"/>
                  </a:outerShdw>
                </a:effectLst>
                <a:latin typeface="Arial"/>
                <a:cs typeface="Arial"/>
              </a:rPr>
              <a:t>intersections operate in predetermined and predictable fashion</a:t>
            </a:r>
          </a:p>
        </p:txBody>
      </p:sp>
      <p:sp>
        <p:nvSpPr>
          <p:cNvPr id="6" name="Content Placeholder 2"/>
          <p:cNvSpPr txBox="1">
            <a:spLocks/>
          </p:cNvSpPr>
          <p:nvPr/>
        </p:nvSpPr>
        <p:spPr>
          <a:xfrm>
            <a:off x="757926" y="4116450"/>
            <a:ext cx="7218614" cy="520228"/>
          </a:xfrm>
          <a:prstGeom prst="rect">
            <a:avLst/>
          </a:prstGeom>
          <a:effectLst/>
        </p:spPr>
        <p:txBody>
          <a:bodyPr vert="horz" lIns="91440" tIns="91440" rIns="91440" bIns="45720" rtlCol="0">
            <a:spAutoFit/>
          </a:bodyPr>
          <a:lstStyle/>
          <a:p>
            <a:pPr marL="287338" marR="0" lvl="1"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rPr>
              <a:t>Actuated</a:t>
            </a:r>
            <a:endPar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endParaRPr>
          </a:p>
        </p:txBody>
      </p:sp>
      <p:sp>
        <p:nvSpPr>
          <p:cNvPr id="7" name="Content Placeholder 2"/>
          <p:cNvSpPr txBox="1">
            <a:spLocks/>
          </p:cNvSpPr>
          <p:nvPr/>
        </p:nvSpPr>
        <p:spPr>
          <a:xfrm>
            <a:off x="1058651" y="4636678"/>
            <a:ext cx="7218614" cy="1264021"/>
          </a:xfrm>
          <a:prstGeom prst="rect">
            <a:avLst/>
          </a:prstGeom>
          <a:effectLst/>
        </p:spPr>
        <p:txBody>
          <a:bodyPr vert="horz" lIns="91440" tIns="91440" rIns="91440" bIns="45720" rtlCol="0">
            <a:spAutoFit/>
          </a:bodyPr>
          <a:lstStyle/>
          <a:p>
            <a:pPr marL="287338" lvl="1" indent="-287338">
              <a:lnSpc>
                <a:spcPts val="2900"/>
              </a:lnSpc>
              <a:spcBef>
                <a:spcPct val="20000"/>
              </a:spcBef>
              <a:buClr>
                <a:srgbClr val="FDC600"/>
              </a:buClr>
              <a:buFont typeface="Wingdings" charset="2"/>
              <a:buChar char="§"/>
              <a:defRPr/>
            </a:pPr>
            <a:r>
              <a:rPr lang="en-US" sz="2800" b="1" spc="-100" dirty="0" smtClean="0">
                <a:solidFill>
                  <a:srgbClr val="FDC600"/>
                </a:solidFill>
                <a:effectLst>
                  <a:outerShdw blurRad="152400" dist="114300" dir="2700000">
                    <a:srgbClr val="000000"/>
                  </a:outerShdw>
                </a:effectLst>
                <a:latin typeface="Arial"/>
                <a:cs typeface="Arial"/>
              </a:rPr>
              <a:t>Actuated signals change the length and/or order of the phases in response to variations in vehicle or pedestrian traffic</a:t>
            </a:r>
            <a:endParaRPr lang="en-US" sz="2800" b="1" spc="-100" dirty="0">
              <a:solidFill>
                <a:srgbClr val="FDC600"/>
              </a:solidFill>
              <a:effectLst>
                <a:outerShdw blurRad="152400" dist="114300" dir="2700000">
                  <a:srgbClr val="000000"/>
                </a:outerShdw>
              </a:effectLst>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 presetClass="entr" presetSubtype="2" accel="50000" decel="50000" fill="hold" grpId="0"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accel="50000" decel="5000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accel="50000" decel="50000" fill="hold" grpId="0" nodeType="afterEffect">
                                  <p:stCondLst>
                                    <p:cond delay="200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accel="50000" decel="5000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additive="base">
                                        <p:cTn id="28"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 presetClass="entr" presetSubtype="2" accel="50000" decel="50000" fill="hold" grpId="0" nodeType="afterEffect">
                                  <p:stCondLst>
                                    <p:cond delay="200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1080"/>
            <a:ext cx="8229600" cy="785258"/>
          </a:xfrm>
        </p:spPr>
        <p:txBody>
          <a:bodyPr/>
          <a:lstStyle/>
          <a:p>
            <a:r>
              <a:rPr lang="en-US" dirty="0"/>
              <a:t>Signalization</a:t>
            </a:r>
            <a:r>
              <a:rPr lang="en-US" dirty="0" smtClean="0"/>
              <a:t> &amp; Timing </a:t>
            </a:r>
            <a:r>
              <a:rPr lang="en-US" dirty="0"/>
              <a:t>Plans</a:t>
            </a:r>
            <a:r>
              <a:rPr lang="en-US" dirty="0" smtClean="0"/>
              <a:t> </a:t>
            </a:r>
            <a:endParaRPr lang="en-US" dirty="0"/>
          </a:p>
        </p:txBody>
      </p:sp>
      <p:sp>
        <p:nvSpPr>
          <p:cNvPr id="3" name="Content Placeholder 2"/>
          <p:cNvSpPr>
            <a:spLocks noGrp="1"/>
          </p:cNvSpPr>
          <p:nvPr>
            <p:ph idx="1"/>
          </p:nvPr>
        </p:nvSpPr>
        <p:spPr>
          <a:xfrm>
            <a:off x="30770" y="1207571"/>
            <a:ext cx="8229600" cy="1635918"/>
          </a:xfrm>
        </p:spPr>
        <p:txBody>
          <a:bodyPr/>
          <a:lstStyle/>
          <a:p>
            <a:pPr lvl="1"/>
            <a:r>
              <a:rPr lang="en-US" dirty="0"/>
              <a:t>A signal at a given intersection may be designed to change from actuated to pretimed to flashing mode depending upon:</a:t>
            </a:r>
          </a:p>
        </p:txBody>
      </p:sp>
      <p:sp>
        <p:nvSpPr>
          <p:cNvPr id="4" name="Content Placeholder 2"/>
          <p:cNvSpPr txBox="1">
            <a:spLocks/>
          </p:cNvSpPr>
          <p:nvPr/>
        </p:nvSpPr>
        <p:spPr>
          <a:xfrm>
            <a:off x="757926" y="2551697"/>
            <a:ext cx="7218614" cy="892125"/>
          </a:xfrm>
          <a:prstGeom prst="rect">
            <a:avLst/>
          </a:prstGeom>
          <a:effectLst/>
        </p:spPr>
        <p:txBody>
          <a:bodyPr vert="horz" lIns="91440" tIns="91440" rIns="91440" bIns="45720" rtlCol="0">
            <a:spAutoFit/>
          </a:bodyPr>
          <a:lstStyle/>
          <a:p>
            <a:pPr marL="287338" marR="0" lvl="1"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Time of day </a:t>
            </a:r>
            <a:b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b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(peak periods vs. non-peak periods)</a:t>
            </a:r>
          </a:p>
        </p:txBody>
      </p:sp>
      <p:sp>
        <p:nvSpPr>
          <p:cNvPr id="8" name="Content Placeholder 2"/>
          <p:cNvSpPr txBox="1">
            <a:spLocks/>
          </p:cNvSpPr>
          <p:nvPr/>
        </p:nvSpPr>
        <p:spPr>
          <a:xfrm>
            <a:off x="757926" y="3659788"/>
            <a:ext cx="7218614" cy="520228"/>
          </a:xfrm>
          <a:prstGeom prst="rect">
            <a:avLst/>
          </a:prstGeom>
          <a:effectLst/>
        </p:spPr>
        <p:txBody>
          <a:bodyPr vert="horz" lIns="91440" tIns="91440" rIns="91440" bIns="45720" rtlCol="0">
            <a:spAutoFit/>
          </a:bodyPr>
          <a:lstStyle/>
          <a:p>
            <a:pPr marL="287338" marR="0" lvl="1"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Day of week</a:t>
            </a:r>
          </a:p>
        </p:txBody>
      </p:sp>
      <p:sp>
        <p:nvSpPr>
          <p:cNvPr id="9" name="Content Placeholder 2"/>
          <p:cNvSpPr txBox="1">
            <a:spLocks/>
          </p:cNvSpPr>
          <p:nvPr/>
        </p:nvSpPr>
        <p:spPr>
          <a:xfrm>
            <a:off x="757926" y="4507765"/>
            <a:ext cx="7218614" cy="520228"/>
          </a:xfrm>
          <a:prstGeom prst="rect">
            <a:avLst/>
          </a:prstGeom>
          <a:effectLst/>
        </p:spPr>
        <p:txBody>
          <a:bodyPr vert="horz" lIns="91440" tIns="91440" rIns="91440" bIns="45720" rtlCol="0">
            <a:spAutoFit/>
          </a:bodyPr>
          <a:lstStyle/>
          <a:p>
            <a:pPr marL="287338" marR="0" lvl="1"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Malfunctions due to power </a:t>
            </a:r>
            <a:r>
              <a:rPr lang="en-US" sz="2800" b="1" spc="-100" dirty="0" smtClean="0">
                <a:solidFill>
                  <a:srgbClr val="FDC600"/>
                </a:solidFill>
                <a:effectLst>
                  <a:outerShdw blurRad="152400" dist="114300" dir="2700000">
                    <a:srgbClr val="000000"/>
                  </a:outerShdw>
                </a:effectLst>
                <a:latin typeface="Arial"/>
                <a:cs typeface="Arial"/>
              </a:rPr>
              <a:t>outages</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 presetClass="entr" presetSubtype="2" accel="50000" decel="50000" fill="hold" grpId="0"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accel="50000" decel="5000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accel="50000" decel="5000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accel="50000" decel="50000"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8" grpId="0" build="p"/>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OSSING-PED-HEAD-101b.png"/>
          <p:cNvPicPr>
            <a:picLocks noChangeAspect="1"/>
          </p:cNvPicPr>
          <p:nvPr/>
        </p:nvPicPr>
        <p:blipFill>
          <a:blip r:embed="rId2"/>
          <a:stretch>
            <a:fillRect/>
          </a:stretch>
        </p:blipFill>
        <p:spPr>
          <a:xfrm>
            <a:off x="4263390" y="0"/>
            <a:ext cx="4880610" cy="6858000"/>
          </a:xfrm>
          <a:prstGeom prst="rect">
            <a:avLst/>
          </a:prstGeom>
        </p:spPr>
      </p:pic>
      <p:sp>
        <p:nvSpPr>
          <p:cNvPr id="7" name="Title 1"/>
          <p:cNvSpPr>
            <a:spLocks noGrp="1"/>
          </p:cNvSpPr>
          <p:nvPr>
            <p:ph type="title"/>
          </p:nvPr>
        </p:nvSpPr>
        <p:spPr>
          <a:xfrm>
            <a:off x="457200" y="380394"/>
            <a:ext cx="8229600" cy="795944"/>
          </a:xfrm>
        </p:spPr>
        <p:txBody>
          <a:bodyPr/>
          <a:lstStyle/>
          <a:p>
            <a:r>
              <a:rPr lang="en-US" dirty="0" smtClean="0"/>
              <a:t>Pedestrian Signals &amp; Timing</a:t>
            </a:r>
            <a:endParaRPr lang="en-US" dirty="0"/>
          </a:p>
        </p:txBody>
      </p:sp>
      <p:sp>
        <p:nvSpPr>
          <p:cNvPr id="8" name="Content Placeholder 2"/>
          <p:cNvSpPr>
            <a:spLocks noGrp="1"/>
          </p:cNvSpPr>
          <p:nvPr>
            <p:ph idx="1"/>
          </p:nvPr>
        </p:nvSpPr>
        <p:spPr>
          <a:xfrm>
            <a:off x="457201" y="1202228"/>
            <a:ext cx="5160606" cy="2465889"/>
          </a:xfrm>
        </p:spPr>
        <p:txBody>
          <a:bodyPr/>
          <a:lstStyle/>
          <a:p>
            <a:pPr marL="287338" lvl="1" indent="-287338"/>
            <a:r>
              <a:rPr lang="en-US" dirty="0"/>
              <a:t>Pedestrian signal heads</a:t>
            </a:r>
            <a:r>
              <a:rPr lang="en-US" dirty="0" smtClean="0"/>
              <a:t> </a:t>
            </a:r>
            <a:br>
              <a:rPr lang="en-US" dirty="0" smtClean="0"/>
            </a:br>
            <a:r>
              <a:rPr lang="en-US" dirty="0" smtClean="0"/>
              <a:t>(</a:t>
            </a:r>
            <a:r>
              <a:rPr lang="en-US" dirty="0"/>
              <a:t>aka pedheads) are installed at some intersections to instruct pedestrians when it is lawful to cross.</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p:stCondLst>
                              <p:cond delay="2000"/>
                            </p:stCondLst>
                            <p:childTnLst>
                              <p:par>
                                <p:cTn id="12" presetID="2" presetClass="entr" presetSubtype="2" accel="50000" decel="50000" fill="hold" grpId="0" nodeType="afterEffect">
                                  <p:stCondLst>
                                    <p:cond delay="200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SSING-PED-HEAD-101b.png"/>
          <p:cNvPicPr>
            <a:picLocks noChangeAspect="1"/>
          </p:cNvPicPr>
          <p:nvPr/>
        </p:nvPicPr>
        <p:blipFill>
          <a:blip r:embed="rId2"/>
          <a:stretch>
            <a:fillRect/>
          </a:stretch>
        </p:blipFill>
        <p:spPr>
          <a:xfrm>
            <a:off x="4263390" y="0"/>
            <a:ext cx="4880610" cy="6858000"/>
          </a:xfrm>
          <a:prstGeom prst="rect">
            <a:avLst/>
          </a:prstGeom>
        </p:spPr>
      </p:pic>
      <p:sp>
        <p:nvSpPr>
          <p:cNvPr id="8" name="Title 1"/>
          <p:cNvSpPr>
            <a:spLocks noGrp="1"/>
          </p:cNvSpPr>
          <p:nvPr>
            <p:ph type="title"/>
          </p:nvPr>
        </p:nvSpPr>
        <p:spPr>
          <a:xfrm>
            <a:off x="457200" y="380394"/>
            <a:ext cx="8229600" cy="795944"/>
          </a:xfrm>
        </p:spPr>
        <p:txBody>
          <a:bodyPr/>
          <a:lstStyle/>
          <a:p>
            <a:r>
              <a:rPr lang="en-US" dirty="0" smtClean="0"/>
              <a:t>Pedestrian Signals &amp; Timing</a:t>
            </a:r>
            <a:endParaRPr lang="en-US" dirty="0"/>
          </a:p>
        </p:txBody>
      </p:sp>
      <p:sp>
        <p:nvSpPr>
          <p:cNvPr id="9" name="Content Placeholder 2"/>
          <p:cNvSpPr>
            <a:spLocks noGrp="1"/>
          </p:cNvSpPr>
          <p:nvPr>
            <p:ph idx="1"/>
          </p:nvPr>
        </p:nvSpPr>
        <p:spPr>
          <a:xfrm>
            <a:off x="12219" y="1202228"/>
            <a:ext cx="7366945" cy="892125"/>
          </a:xfrm>
        </p:spPr>
        <p:txBody>
          <a:bodyPr/>
          <a:lstStyle/>
          <a:p>
            <a:pPr lvl="1"/>
            <a:r>
              <a:rPr lang="en-US" dirty="0"/>
              <a:t>Pedestrian signals have three intervals</a:t>
            </a:r>
            <a:r>
              <a:rPr lang="en-US" dirty="0" smtClean="0"/>
              <a:t>:</a:t>
            </a:r>
            <a:endParaRPr lang="en-US" dirty="0"/>
          </a:p>
        </p:txBody>
      </p:sp>
      <p:sp>
        <p:nvSpPr>
          <p:cNvPr id="10" name="Content Placeholder 2"/>
          <p:cNvSpPr txBox="1">
            <a:spLocks/>
          </p:cNvSpPr>
          <p:nvPr/>
        </p:nvSpPr>
        <p:spPr>
          <a:xfrm>
            <a:off x="308875" y="1800690"/>
            <a:ext cx="4520955" cy="237971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WALK interval</a:t>
            </a:r>
            <a:r>
              <a:rPr kumimoji="0" lang="en-US" sz="2800" b="1" i="0" u="none" strike="noStrike" kern="1200" cap="none" spc="-100" normalizeH="0" noProof="0" dirty="0" smtClean="0">
                <a:ln>
                  <a:noFill/>
                </a:ln>
                <a:solidFill>
                  <a:srgbClr val="FDC600"/>
                </a:solidFill>
                <a:effectLst>
                  <a:outerShdw blurRad="152400" dist="114300" dir="2700000">
                    <a:srgbClr val="000000"/>
                  </a:outerShdw>
                </a:effectLst>
                <a:uLnTx/>
                <a:uFillTx/>
                <a:latin typeface="Arial"/>
                <a:ea typeface="+mn-ea"/>
                <a:cs typeface="Arial"/>
              </a:rPr>
              <a:t> – white WALK or symbol of a person walking issued to indicate that pedestrians should begin crossing.</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SSING-PED-HEAD-101a.png"/>
          <p:cNvPicPr>
            <a:picLocks noChangeAspect="1"/>
          </p:cNvPicPr>
          <p:nvPr/>
        </p:nvPicPr>
        <p:blipFill>
          <a:blip r:embed="rId2"/>
          <a:stretch>
            <a:fillRect/>
          </a:stretch>
        </p:blipFill>
        <p:spPr>
          <a:xfrm>
            <a:off x="4263390" y="0"/>
            <a:ext cx="4880610" cy="6858000"/>
          </a:xfrm>
          <a:prstGeom prst="rect">
            <a:avLst/>
          </a:prstGeom>
        </p:spPr>
      </p:pic>
      <p:sp>
        <p:nvSpPr>
          <p:cNvPr id="9" name="Title 1"/>
          <p:cNvSpPr>
            <a:spLocks noGrp="1"/>
          </p:cNvSpPr>
          <p:nvPr>
            <p:ph type="title"/>
          </p:nvPr>
        </p:nvSpPr>
        <p:spPr>
          <a:xfrm>
            <a:off x="457200" y="380394"/>
            <a:ext cx="8229600" cy="795944"/>
          </a:xfrm>
        </p:spPr>
        <p:txBody>
          <a:bodyPr/>
          <a:lstStyle/>
          <a:p>
            <a:r>
              <a:rPr lang="en-US" dirty="0" smtClean="0"/>
              <a:t>Pedestrian Signals &amp; Timing</a:t>
            </a:r>
            <a:endParaRPr lang="en-US" dirty="0"/>
          </a:p>
        </p:txBody>
      </p:sp>
      <p:sp>
        <p:nvSpPr>
          <p:cNvPr id="10" name="Content Placeholder 2"/>
          <p:cNvSpPr>
            <a:spLocks noGrp="1"/>
          </p:cNvSpPr>
          <p:nvPr>
            <p:ph idx="1"/>
          </p:nvPr>
        </p:nvSpPr>
        <p:spPr>
          <a:xfrm>
            <a:off x="12219" y="1202228"/>
            <a:ext cx="7366945" cy="892125"/>
          </a:xfrm>
        </p:spPr>
        <p:txBody>
          <a:bodyPr/>
          <a:lstStyle/>
          <a:p>
            <a:pPr lvl="1"/>
            <a:r>
              <a:rPr lang="en-US" dirty="0"/>
              <a:t>Pedestrian signals have three intervals</a:t>
            </a:r>
            <a:r>
              <a:rPr lang="en-US" dirty="0" smtClean="0"/>
              <a:t>:</a:t>
            </a:r>
            <a:endParaRPr lang="en-US" dirty="0"/>
          </a:p>
        </p:txBody>
      </p:sp>
      <p:sp>
        <p:nvSpPr>
          <p:cNvPr id="11" name="Content Placeholder 2"/>
          <p:cNvSpPr txBox="1">
            <a:spLocks/>
          </p:cNvSpPr>
          <p:nvPr/>
        </p:nvSpPr>
        <p:spPr>
          <a:xfrm>
            <a:off x="308874" y="1840595"/>
            <a:ext cx="4771255" cy="3184125"/>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Change interval</a:t>
            </a:r>
            <a:r>
              <a:rPr kumimoji="0" lang="en-US" sz="2800" b="1" i="0" u="none" strike="noStrike" kern="1200" cap="none" spc="-100" normalizeH="0" noProof="0" dirty="0" smtClean="0">
                <a:ln>
                  <a:noFill/>
                </a:ln>
                <a:solidFill>
                  <a:srgbClr val="FDC600"/>
                </a:solidFill>
                <a:effectLst>
                  <a:outerShdw blurRad="152400" dist="114300" dir="2700000">
                    <a:srgbClr val="000000"/>
                  </a:outerShdw>
                </a:effectLst>
                <a:uLnTx/>
                <a:uFillTx/>
                <a:latin typeface="Arial"/>
                <a:ea typeface="+mn-ea"/>
                <a:cs typeface="Arial"/>
              </a:rPr>
              <a:t> – Orange flashing DON’T WALK or symbol of a flashing hand is used when pedestrians are not supposed to begin a crossing because there is not enough time left.</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12" name="Rounded Rectangle 11"/>
          <p:cNvSpPr/>
          <p:nvPr/>
        </p:nvSpPr>
        <p:spPr>
          <a:xfrm>
            <a:off x="7156450" y="2100704"/>
            <a:ext cx="380999" cy="340872"/>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3500"/>
                            </p:stCondLst>
                            <p:childTnLst>
                              <p:par>
                                <p:cTn id="17" presetID="1" presetClass="exit" presetSubtype="0" fill="hold" grpId="1" nodeType="afterEffect">
                                  <p:stCondLst>
                                    <p:cond delay="1000"/>
                                  </p:stCondLst>
                                  <p:childTnLst>
                                    <p:set>
                                      <p:cBhvr>
                                        <p:cTn id="18" dur="1" fill="hold">
                                          <p:stCondLst>
                                            <p:cond delay="0"/>
                                          </p:stCondLst>
                                        </p:cTn>
                                        <p:tgtEl>
                                          <p:spTgt spid="12"/>
                                        </p:tgtEl>
                                        <p:attrNameLst>
                                          <p:attrName>style.visibility</p:attrName>
                                        </p:attrNameLst>
                                      </p:cBhvr>
                                      <p:to>
                                        <p:strVal val="hidden"/>
                                      </p:to>
                                    </p:set>
                                  </p:childTnLst>
                                </p:cTn>
                              </p:par>
                            </p:childTnLst>
                          </p:cTn>
                        </p:par>
                        <p:par>
                          <p:cTn id="19" fill="hold">
                            <p:stCondLst>
                              <p:cond delay="4500"/>
                            </p:stCondLst>
                            <p:childTnLst>
                              <p:par>
                                <p:cTn id="20" presetID="10" presetClass="entr" presetSubtype="0" fill="hold" grpId="2"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5000"/>
                            </p:stCondLst>
                            <p:childTnLst>
                              <p:par>
                                <p:cTn id="24" presetID="1" presetClass="exit" presetSubtype="0" fill="hold" grpId="3" nodeType="afterEffect">
                                  <p:stCondLst>
                                    <p:cond delay="1000"/>
                                  </p:stCondLst>
                                  <p:childTnLst>
                                    <p:set>
                                      <p:cBhvr>
                                        <p:cTn id="25"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P spid="12" grpId="2" animBg="1"/>
      <p:bldP spid="12" grpId="3"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SSING-PED-HEAD-101a.png"/>
          <p:cNvPicPr>
            <a:picLocks noChangeAspect="1"/>
          </p:cNvPicPr>
          <p:nvPr/>
        </p:nvPicPr>
        <p:blipFill>
          <a:blip r:embed="rId2"/>
          <a:stretch>
            <a:fillRect/>
          </a:stretch>
        </p:blipFill>
        <p:spPr>
          <a:xfrm>
            <a:off x="4263390" y="0"/>
            <a:ext cx="4880610" cy="6858000"/>
          </a:xfrm>
          <a:prstGeom prst="rect">
            <a:avLst/>
          </a:prstGeom>
        </p:spPr>
      </p:pic>
      <p:sp>
        <p:nvSpPr>
          <p:cNvPr id="9" name="Title 1"/>
          <p:cNvSpPr>
            <a:spLocks noGrp="1"/>
          </p:cNvSpPr>
          <p:nvPr>
            <p:ph type="title"/>
          </p:nvPr>
        </p:nvSpPr>
        <p:spPr>
          <a:xfrm>
            <a:off x="457200" y="380394"/>
            <a:ext cx="8229600" cy="795944"/>
          </a:xfrm>
        </p:spPr>
        <p:txBody>
          <a:bodyPr/>
          <a:lstStyle/>
          <a:p>
            <a:r>
              <a:rPr lang="en-US" dirty="0" smtClean="0"/>
              <a:t>Pedestrian Signals &amp; Timing</a:t>
            </a:r>
            <a:endParaRPr lang="en-US" dirty="0"/>
          </a:p>
        </p:txBody>
      </p:sp>
      <p:sp>
        <p:nvSpPr>
          <p:cNvPr id="10" name="Content Placeholder 2"/>
          <p:cNvSpPr>
            <a:spLocks noGrp="1"/>
          </p:cNvSpPr>
          <p:nvPr>
            <p:ph idx="1"/>
          </p:nvPr>
        </p:nvSpPr>
        <p:spPr>
          <a:xfrm>
            <a:off x="12219" y="1202228"/>
            <a:ext cx="7366945" cy="892125"/>
          </a:xfrm>
        </p:spPr>
        <p:txBody>
          <a:bodyPr/>
          <a:lstStyle/>
          <a:p>
            <a:pPr lvl="1"/>
            <a:r>
              <a:rPr lang="en-US" dirty="0"/>
              <a:t>Pedestrian signals have three intervals</a:t>
            </a:r>
            <a:r>
              <a:rPr lang="en-US" dirty="0" smtClean="0"/>
              <a:t>:</a:t>
            </a:r>
            <a:endParaRPr lang="en-US" dirty="0"/>
          </a:p>
        </p:txBody>
      </p:sp>
      <p:sp>
        <p:nvSpPr>
          <p:cNvPr id="11" name="Content Placeholder 2"/>
          <p:cNvSpPr txBox="1">
            <a:spLocks/>
          </p:cNvSpPr>
          <p:nvPr/>
        </p:nvSpPr>
        <p:spPr>
          <a:xfrm>
            <a:off x="308875" y="1840598"/>
            <a:ext cx="4873227" cy="2751608"/>
          </a:xfrm>
          <a:prstGeom prst="rect">
            <a:avLst/>
          </a:prstGeom>
          <a:effectLst/>
        </p:spPr>
        <p:txBody>
          <a:bodyPr vert="horz" wrap="square" lIns="91440" tIns="91440" rIns="91440" bIns="45720" rtlCol="0">
            <a:spAutoFit/>
          </a:bodyPr>
          <a:lstStyle/>
          <a:p>
            <a:pPr marL="742950" lvl="1" indent="-285750">
              <a:lnSpc>
                <a:spcPts val="2900"/>
              </a:lnSpc>
              <a:spcBef>
                <a:spcPct val="20000"/>
              </a:spcBef>
              <a:buClr>
                <a:srgbClr val="FDC600"/>
              </a:buClr>
              <a:buFont typeface="Wingdings" charset="2"/>
              <a:buChar char="§"/>
            </a:pPr>
            <a:r>
              <a:rPr lang="en-US" sz="2800" b="1" spc="-100" dirty="0" smtClean="0">
                <a:solidFill>
                  <a:srgbClr val="FDC600"/>
                </a:solidFill>
                <a:effectLst>
                  <a:outerShdw blurRad="152400" dist="114300" dir="2700000">
                    <a:srgbClr val="000000"/>
                  </a:outerShdw>
                </a:effectLst>
                <a:latin typeface="Arial"/>
                <a:cs typeface="Arial"/>
              </a:rPr>
              <a:t>DON’T </a:t>
            </a:r>
            <a:r>
              <a:rPr lang="en-US" sz="2800" b="1" spc="-100" dirty="0">
                <a:solidFill>
                  <a:srgbClr val="FDC600"/>
                </a:solidFill>
                <a:effectLst>
                  <a:outerShdw blurRad="152400" dist="114300" dir="2700000">
                    <a:srgbClr val="000000"/>
                  </a:outerShdw>
                </a:effectLst>
                <a:latin typeface="Arial"/>
                <a:cs typeface="Arial"/>
              </a:rPr>
              <a:t>WALK </a:t>
            </a: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interval</a:t>
            </a:r>
            <a:r>
              <a:rPr kumimoji="0" lang="en-US" sz="2800" b="1" i="0" u="none" strike="noStrike" kern="1200" cap="none" spc="-100" normalizeH="0" noProof="0" dirty="0" smtClean="0">
                <a:ln>
                  <a:noFill/>
                </a:ln>
                <a:solidFill>
                  <a:srgbClr val="FDC600"/>
                </a:solidFill>
                <a:effectLst>
                  <a:outerShdw blurRad="152400" dist="114300" dir="2700000">
                    <a:srgbClr val="000000"/>
                  </a:outerShdw>
                </a:effectLst>
                <a:uLnTx/>
                <a:uFillTx/>
                <a:latin typeface="Arial"/>
                <a:ea typeface="+mn-ea"/>
                <a:cs typeface="Arial"/>
              </a:rPr>
              <a:t> – </a:t>
            </a:r>
            <a:r>
              <a:rPr lang="en-US" sz="2800" b="1" spc="-100" dirty="0">
                <a:solidFill>
                  <a:srgbClr val="FDC600"/>
                </a:solidFill>
                <a:effectLst>
                  <a:outerShdw blurRad="152400" dist="114300" dir="2700000">
                    <a:srgbClr val="000000"/>
                  </a:outerShdw>
                </a:effectLst>
                <a:latin typeface="Arial"/>
                <a:cs typeface="Arial"/>
              </a:rPr>
              <a:t>Steady orange </a:t>
            </a:r>
            <a:r>
              <a:rPr lang="en-US" sz="2800" b="1" spc="-100" dirty="0" smtClean="0">
                <a:solidFill>
                  <a:srgbClr val="FDC600"/>
                </a:solidFill>
                <a:effectLst>
                  <a:outerShdw blurRad="152400" dist="114300" dir="2700000">
                    <a:srgbClr val="000000"/>
                  </a:outerShdw>
                </a:effectLst>
                <a:latin typeface="Arial"/>
                <a:cs typeface="Arial"/>
              </a:rPr>
              <a:t>DON’T </a:t>
            </a:r>
            <a:r>
              <a:rPr lang="en-US" sz="2800" b="1" spc="-100" dirty="0">
                <a:solidFill>
                  <a:srgbClr val="FDC600"/>
                </a:solidFill>
                <a:effectLst>
                  <a:outerShdw blurRad="152400" dist="114300" dir="2700000">
                    <a:srgbClr val="000000"/>
                  </a:outerShdw>
                </a:effectLst>
                <a:latin typeface="Arial"/>
                <a:cs typeface="Arial"/>
              </a:rPr>
              <a:t>WALK</a:t>
            </a:r>
            <a:r>
              <a:rPr lang="en-US" sz="2800" b="1" spc="-100" dirty="0" smtClean="0">
                <a:solidFill>
                  <a:srgbClr val="FDC600"/>
                </a:solidFill>
                <a:effectLst>
                  <a:outerShdw blurRad="152400" dist="114300" dir="2700000">
                    <a:srgbClr val="000000"/>
                  </a:outerShdw>
                </a:effectLst>
                <a:latin typeface="Arial"/>
                <a:cs typeface="Arial"/>
              </a:rPr>
              <a:t>  or symbol of a hand is used when pedestrians are not supposed to be in crosswalk.</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 presetClass="entr" presetSubtype="4" accel="50000" decel="5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rsection.png"/>
          <p:cNvPicPr>
            <a:picLocks noChangeAspect="1"/>
          </p:cNvPicPr>
          <p:nvPr/>
        </p:nvPicPr>
        <p:blipFill>
          <a:blip r:embed="rId2"/>
          <a:stretch>
            <a:fillRect/>
          </a:stretch>
        </p:blipFill>
        <p:spPr>
          <a:xfrm>
            <a:off x="1701800" y="0"/>
            <a:ext cx="8972550" cy="6858000"/>
          </a:xfrm>
          <a:prstGeom prst="rect">
            <a:avLst/>
          </a:prstGeom>
        </p:spPr>
      </p:pic>
      <p:sp>
        <p:nvSpPr>
          <p:cNvPr id="9" name="Title 1"/>
          <p:cNvSpPr>
            <a:spLocks noGrp="1"/>
          </p:cNvSpPr>
          <p:nvPr>
            <p:ph type="title"/>
          </p:nvPr>
        </p:nvSpPr>
        <p:spPr>
          <a:xfrm>
            <a:off x="457200" y="383802"/>
            <a:ext cx="8229600" cy="843393"/>
          </a:xfrm>
        </p:spPr>
        <p:txBody>
          <a:bodyPr/>
          <a:lstStyle/>
          <a:p>
            <a:r>
              <a:rPr lang="en-US" dirty="0"/>
              <a:t>What is an APS?</a:t>
            </a:r>
            <a:r>
              <a:rPr lang="en-US" dirty="0" smtClean="0"/>
              <a:t> </a:t>
            </a:r>
            <a:endParaRPr lang="en-US" dirty="0"/>
          </a:p>
        </p:txBody>
      </p:sp>
      <p:sp>
        <p:nvSpPr>
          <p:cNvPr id="10" name="Content Placeholder 2"/>
          <p:cNvSpPr>
            <a:spLocks noGrp="1"/>
          </p:cNvSpPr>
          <p:nvPr>
            <p:ph idx="1"/>
          </p:nvPr>
        </p:nvSpPr>
        <p:spPr>
          <a:xfrm>
            <a:off x="0" y="1229360"/>
            <a:ext cx="5359400" cy="3867298"/>
          </a:xfrm>
        </p:spPr>
        <p:txBody>
          <a:bodyPr/>
          <a:lstStyle/>
          <a:p>
            <a:pPr lvl="1"/>
            <a:r>
              <a:rPr lang="en-US" dirty="0"/>
              <a:t>As per </a:t>
            </a:r>
            <a:r>
              <a:rPr lang="en-US" i="1" dirty="0"/>
              <a:t>MUTCD</a:t>
            </a:r>
            <a:r>
              <a:rPr lang="en-US" dirty="0" smtClean="0"/>
              <a:t> </a:t>
            </a:r>
            <a:br>
              <a:rPr lang="en-US" dirty="0" smtClean="0"/>
            </a:br>
            <a:r>
              <a:rPr lang="en-US" dirty="0" smtClean="0"/>
              <a:t>(</a:t>
            </a:r>
            <a:r>
              <a:rPr lang="en-US" dirty="0"/>
              <a:t>Section 4A.02),</a:t>
            </a:r>
            <a:r>
              <a:rPr lang="en-US" dirty="0" smtClean="0"/>
              <a:t> </a:t>
            </a:r>
            <a:br>
              <a:rPr lang="en-US" dirty="0" smtClean="0"/>
            </a:br>
            <a:r>
              <a:rPr lang="en-US" dirty="0" smtClean="0"/>
              <a:t>Accessible </a:t>
            </a:r>
            <a:r>
              <a:rPr lang="en-US" dirty="0"/>
              <a:t>Pedestrian Signals (aka. APS)</a:t>
            </a:r>
            <a:r>
              <a:rPr lang="en-US" dirty="0" smtClean="0"/>
              <a:t> is </a:t>
            </a:r>
            <a:r>
              <a:rPr lang="en-US" dirty="0"/>
              <a:t>a device that communicates information pedestrian timing in</a:t>
            </a:r>
            <a:r>
              <a:rPr lang="en-US" dirty="0" smtClean="0"/>
              <a:t> non-visual </a:t>
            </a:r>
            <a:r>
              <a:rPr lang="en-US" dirty="0"/>
              <a:t>format such</a:t>
            </a:r>
            <a:r>
              <a:rPr lang="en-US" dirty="0" smtClean="0"/>
              <a:t> as </a:t>
            </a:r>
            <a:r>
              <a:rPr lang="en-US" dirty="0"/>
              <a:t>audible tones, verbal messages, and/or</a:t>
            </a:r>
            <a:r>
              <a:rPr lang="en-US" dirty="0" smtClean="0"/>
              <a:t> </a:t>
            </a:r>
            <a:br>
              <a:rPr lang="en-US" dirty="0" smtClean="0"/>
            </a:br>
            <a:r>
              <a:rPr lang="en-US" dirty="0" smtClean="0"/>
              <a:t>vibrating </a:t>
            </a:r>
            <a:r>
              <a:rPr lang="en-US" dirty="0"/>
              <a:t>surfaces.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3000"/>
                            </p:stCondLst>
                            <p:childTnLst>
                              <p:par>
                                <p:cTn id="16" presetID="2" presetClass="entr" presetSubtype="2" accel="50000" decel="50000" fill="hold" grpId="0" nodeType="afterEffect">
                                  <p:stCondLst>
                                    <p:cond delay="2000"/>
                                  </p:stCondLst>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additive="base">
                                        <p:cTn id="18"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 y="2279261"/>
            <a:ext cx="9144000" cy="1969770"/>
          </a:xfrm>
          <a:prstGeom prst="rect">
            <a:avLst/>
          </a:prstGeom>
          <a:noFill/>
        </p:spPr>
        <p:txBody>
          <a:bodyPr wrap="square" rtlCol="0" anchor="t">
            <a:spAutoFit/>
          </a:bodyPr>
          <a:lstStyle/>
          <a:p>
            <a:pPr algn="ctr">
              <a:lnSpc>
                <a:spcPts val="7200"/>
              </a:lnSpc>
            </a:pPr>
            <a:r>
              <a:rPr lang="en-US" sz="7200" b="1" spc="-100" dirty="0" smtClean="0">
                <a:solidFill>
                  <a:schemeClr val="bg1"/>
                </a:solidFill>
                <a:effectLst>
                  <a:outerShdw blurRad="152400" dist="114300" dir="2700000">
                    <a:schemeClr val="tx1"/>
                  </a:outerShdw>
                </a:effectLst>
                <a:latin typeface="Arial"/>
                <a:cs typeface="Arial"/>
              </a:rPr>
              <a:t>Features of</a:t>
            </a:r>
            <a:br>
              <a:rPr lang="en-US" sz="7200" b="1" spc="-100" dirty="0" smtClean="0">
                <a:solidFill>
                  <a:schemeClr val="bg1"/>
                </a:solidFill>
                <a:effectLst>
                  <a:outerShdw blurRad="152400" dist="114300" dir="2700000">
                    <a:schemeClr val="tx1"/>
                  </a:outerShdw>
                </a:effectLst>
                <a:latin typeface="Arial"/>
                <a:cs typeface="Arial"/>
              </a:rPr>
            </a:br>
            <a:r>
              <a:rPr lang="en-US" sz="7200" b="1" spc="-100" dirty="0" smtClean="0">
                <a:solidFill>
                  <a:schemeClr val="bg1"/>
                </a:solidFill>
                <a:effectLst>
                  <a:outerShdw blurRad="152400" dist="114300" dir="2700000">
                    <a:schemeClr val="tx1"/>
                  </a:outerShdw>
                </a:effectLst>
                <a:latin typeface="Arial"/>
                <a:cs typeface="Arial"/>
              </a:rPr>
              <a:t>APS</a:t>
            </a:r>
            <a:endParaRPr lang="en-US" sz="7200" b="1" spc="-100" dirty="0">
              <a:solidFill>
                <a:schemeClr val="bg1"/>
              </a:solidFill>
              <a:effectLst>
                <a:outerShdw blurRad="152400" dist="114300" dir="2700000">
                  <a:schemeClr val="tx1"/>
                </a:outerShdw>
              </a:effectLst>
              <a:latin typeface="Arial"/>
              <a:cs typeface="Arial"/>
            </a:endParaRPr>
          </a:p>
        </p:txBody>
      </p:sp>
      <p:sp>
        <p:nvSpPr>
          <p:cNvPr id="3" name="TextBox 2"/>
          <p:cNvSpPr txBox="1"/>
          <p:nvPr/>
        </p:nvSpPr>
        <p:spPr>
          <a:xfrm>
            <a:off x="0" y="2279261"/>
            <a:ext cx="9144000" cy="1969770"/>
          </a:xfrm>
          <a:prstGeom prst="rect">
            <a:avLst/>
          </a:prstGeom>
          <a:noFill/>
        </p:spPr>
        <p:txBody>
          <a:bodyPr wrap="square" rtlCol="0" anchor="t">
            <a:spAutoFit/>
          </a:bodyPr>
          <a:lstStyle/>
          <a:p>
            <a:pPr algn="ctr">
              <a:lnSpc>
                <a:spcPts val="7200"/>
              </a:lnSpc>
            </a:pPr>
            <a:r>
              <a:rPr lang="en-US" sz="7200" b="1" spc="-100" dirty="0" smtClean="0">
                <a:solidFill>
                  <a:schemeClr val="bg1"/>
                </a:solidFill>
                <a:effectLst>
                  <a:outerShdw blurRad="152400" dist="114300" dir="2700000">
                    <a:schemeClr val="tx1"/>
                  </a:outerShdw>
                </a:effectLst>
                <a:latin typeface="Arial"/>
                <a:cs typeface="Arial"/>
              </a:rPr>
              <a:t>Features of</a:t>
            </a:r>
            <a:br>
              <a:rPr lang="en-US" sz="7200" b="1" spc="-100" dirty="0" smtClean="0">
                <a:solidFill>
                  <a:schemeClr val="bg1"/>
                </a:solidFill>
                <a:effectLst>
                  <a:outerShdw blurRad="152400" dist="114300" dir="2700000">
                    <a:schemeClr val="tx1"/>
                  </a:outerShdw>
                </a:effectLst>
                <a:latin typeface="Arial"/>
                <a:cs typeface="Arial"/>
              </a:rPr>
            </a:br>
            <a:r>
              <a:rPr lang="en-US" sz="7200" b="1" spc="-100" dirty="0" smtClean="0">
                <a:solidFill>
                  <a:schemeClr val="bg1"/>
                </a:solidFill>
                <a:effectLst>
                  <a:outerShdw blurRad="152400" dist="114300" dir="2700000">
                    <a:schemeClr val="tx1"/>
                  </a:outerShdw>
                </a:effectLst>
                <a:latin typeface="Arial"/>
                <a:cs typeface="Arial"/>
              </a:rPr>
              <a:t>APS</a:t>
            </a:r>
            <a:endParaRPr lang="en-US" sz="7200" b="1" spc="-100" dirty="0">
              <a:solidFill>
                <a:schemeClr val="bg1"/>
              </a:solidFill>
              <a:effectLst>
                <a:outerShdw blurRad="152400" dist="114300" dir="2700000">
                  <a:schemeClr val="tx1"/>
                </a:outerShdw>
              </a:effectLst>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6" presetClass="emph" presetSubtype="0" accel="50000" decel="50000" fill="hold" grpId="1" nodeType="afterEffect">
                                  <p:stCondLst>
                                    <p:cond delay="0"/>
                                  </p:stCondLst>
                                  <p:childTnLst>
                                    <p:animScale>
                                      <p:cBhvr>
                                        <p:cTn id="10" dur="1000" fill="hold"/>
                                        <p:tgtEl>
                                          <p:spTgt spid="4"/>
                                        </p:tgtEl>
                                      </p:cBhvr>
                                      <p:by x="400000" y="400000"/>
                                    </p:animScale>
                                  </p:childTnLst>
                                </p:cTn>
                              </p:par>
                              <p:par>
                                <p:cTn id="11" presetID="10" presetClass="exit" presetSubtype="0" fill="hold" grpId="2"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49"/>
            <a:ext cx="8460836" cy="1413635"/>
          </a:xfrm>
        </p:spPr>
        <p:txBody>
          <a:bodyPr/>
          <a:lstStyle/>
          <a:p>
            <a:r>
              <a:rPr lang="en-US" dirty="0" smtClean="0"/>
              <a:t>Criteria for WALK Indications</a:t>
            </a:r>
            <a:endParaRPr lang="en-US" dirty="0"/>
          </a:p>
        </p:txBody>
      </p:sp>
      <p:sp>
        <p:nvSpPr>
          <p:cNvPr id="3" name="Content Placeholder 2"/>
          <p:cNvSpPr>
            <a:spLocks noGrp="1"/>
          </p:cNvSpPr>
          <p:nvPr>
            <p:ph idx="1"/>
          </p:nvPr>
        </p:nvSpPr>
        <p:spPr>
          <a:xfrm>
            <a:off x="457200" y="1257184"/>
            <a:ext cx="8229600" cy="892125"/>
          </a:xfrm>
        </p:spPr>
        <p:txBody>
          <a:bodyPr/>
          <a:lstStyle/>
          <a:p>
            <a:pPr marL="398463" lvl="1" indent="-342900"/>
            <a:r>
              <a:rPr lang="en-US" dirty="0"/>
              <a:t>The WALK indication provides critical safety information</a:t>
            </a:r>
            <a:r>
              <a:rPr lang="en-US" dirty="0" smtClean="0"/>
              <a:t>. </a:t>
            </a:r>
            <a:r>
              <a:rPr lang="en-US" dirty="0"/>
              <a:t>The WALK indication should </a:t>
            </a:r>
            <a:r>
              <a:rPr lang="en-US" dirty="0" smtClean="0"/>
              <a:t>be:</a:t>
            </a:r>
            <a:endParaRPr lang="en-US" dirty="0" smtClean="0">
              <a:solidFill>
                <a:srgbClr val="FDC600"/>
              </a:solidFill>
            </a:endParaRPr>
          </a:p>
        </p:txBody>
      </p:sp>
      <p:sp>
        <p:nvSpPr>
          <p:cNvPr id="5" name="Content Placeholder 2"/>
          <p:cNvSpPr txBox="1">
            <a:spLocks/>
          </p:cNvSpPr>
          <p:nvPr/>
        </p:nvSpPr>
        <p:spPr>
          <a:xfrm>
            <a:off x="609600" y="2149309"/>
            <a:ext cx="6358912"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Readily detectable in the presence of ambient vehicular sound</a:t>
            </a:r>
            <a:b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b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6" name="Content Placeholder 2"/>
          <p:cNvSpPr txBox="1">
            <a:spLocks/>
          </p:cNvSpPr>
          <p:nvPr/>
        </p:nvSpPr>
        <p:spPr>
          <a:xfrm>
            <a:off x="609600" y="3099930"/>
            <a:ext cx="3845432" cy="52022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Highly localizable</a:t>
            </a:r>
          </a:p>
        </p:txBody>
      </p:sp>
      <p:sp>
        <p:nvSpPr>
          <p:cNvPr id="7" name="Content Placeholder 2"/>
          <p:cNvSpPr txBox="1">
            <a:spLocks/>
          </p:cNvSpPr>
          <p:nvPr/>
        </p:nvSpPr>
        <p:spPr>
          <a:xfrm>
            <a:off x="609600" y="3691206"/>
            <a:ext cx="4585728"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Uniquely recognizable as a WALK signal</a:t>
            </a:r>
            <a:b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b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8" name="Content Placeholder 2"/>
          <p:cNvSpPr txBox="1">
            <a:spLocks/>
          </p:cNvSpPr>
          <p:nvPr/>
        </p:nvSpPr>
        <p:spPr>
          <a:xfrm>
            <a:off x="609600" y="4614899"/>
            <a:ext cx="5065297"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Unambiguous with regard to which crosswalk has the WALK interval</a:t>
            </a:r>
            <a:endParaRPr kumimoji="0" lang="en-US" sz="2800" b="1" i="0" u="none" strike="noStrike" kern="1200" cap="none" spc="-100" normalizeH="0" baseline="0" noProof="0" dirty="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accel="50000" decel="5000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 calcmode="lin" valueType="num">
                                      <p:cBhvr additive="base">
                                        <p:cTn id="3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accel="50000" decel="50000"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P spid="7" grpId="0" build="p"/>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49"/>
            <a:ext cx="8460836" cy="1413635"/>
          </a:xfrm>
        </p:spPr>
        <p:txBody>
          <a:bodyPr/>
          <a:lstStyle/>
          <a:p>
            <a:r>
              <a:rPr lang="en-US" dirty="0" smtClean="0"/>
              <a:t>Criteria for WALK Indications</a:t>
            </a:r>
            <a:endParaRPr lang="en-US" dirty="0"/>
          </a:p>
        </p:txBody>
      </p:sp>
      <p:sp>
        <p:nvSpPr>
          <p:cNvPr id="3" name="Content Placeholder 2"/>
          <p:cNvSpPr>
            <a:spLocks noGrp="1"/>
          </p:cNvSpPr>
          <p:nvPr>
            <p:ph idx="1"/>
          </p:nvPr>
        </p:nvSpPr>
        <p:spPr>
          <a:xfrm>
            <a:off x="457200" y="1257184"/>
            <a:ext cx="8229600" cy="1264021"/>
          </a:xfrm>
        </p:spPr>
        <p:txBody>
          <a:bodyPr/>
          <a:lstStyle/>
          <a:p>
            <a:pPr marL="398463" lvl="1" indent="-342900"/>
            <a:r>
              <a:rPr lang="en-US" dirty="0" smtClean="0"/>
              <a:t>In the U.S., the </a:t>
            </a:r>
            <a:r>
              <a:rPr lang="en-US" i="1" dirty="0" smtClean="0"/>
              <a:t>MUTCD</a:t>
            </a:r>
            <a:r>
              <a:rPr lang="en-US" dirty="0" smtClean="0"/>
              <a:t> and </a:t>
            </a:r>
            <a:r>
              <a:rPr lang="en-US" i="1" dirty="0" smtClean="0"/>
              <a:t>Draft PROWAG </a:t>
            </a:r>
            <a:r>
              <a:rPr lang="en-US" dirty="0" smtClean="0"/>
              <a:t>currently provide some specific criteria for WALK interval indications:</a:t>
            </a:r>
            <a:endParaRPr lang="en-US" dirty="0" smtClean="0">
              <a:solidFill>
                <a:srgbClr val="FDC600"/>
              </a:solidFill>
            </a:endParaRPr>
          </a:p>
        </p:txBody>
      </p:sp>
      <p:sp>
        <p:nvSpPr>
          <p:cNvPr id="5" name="Content Placeholder 2"/>
          <p:cNvSpPr txBox="1">
            <a:spLocks/>
          </p:cNvSpPr>
          <p:nvPr/>
        </p:nvSpPr>
        <p:spPr>
          <a:xfrm>
            <a:off x="609600" y="2462709"/>
            <a:ext cx="8308436"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Shall have audible and vibrotactile</a:t>
            </a:r>
            <a:r>
              <a:rPr lang="en-US" sz="2800" b="1" spc="-100" dirty="0" smtClean="0">
                <a:solidFill>
                  <a:srgbClr val="FDC600"/>
                </a:solidFill>
                <a:effectLst>
                  <a:outerShdw blurRad="152400" dist="114300" dir="2700000">
                    <a:srgbClr val="000000"/>
                  </a:outerShdw>
                </a:effectLst>
                <a:latin typeface="Arial"/>
                <a:cs typeface="Arial"/>
              </a:rPr>
              <a:t> </a:t>
            </a: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indications of the WALK</a:t>
            </a:r>
            <a:r>
              <a:rPr kumimoji="0" lang="en-US" sz="2800" b="1" i="0" u="none" strike="noStrike" kern="1200" cap="none" spc="-100" normalizeH="0" noProof="0" dirty="0" smtClean="0">
                <a:ln>
                  <a:noFill/>
                </a:ln>
                <a:solidFill>
                  <a:srgbClr val="FDC600"/>
                </a:solidFill>
                <a:effectLst>
                  <a:outerShdw blurRad="152400" dist="114300" dir="2700000">
                    <a:srgbClr val="000000"/>
                  </a:outerShdw>
                </a:effectLst>
                <a:uLnTx/>
                <a:uFillTx/>
                <a:latin typeface="Arial"/>
                <a:ea typeface="+mn-ea"/>
                <a:cs typeface="Arial"/>
              </a:rPr>
              <a:t> interval. Audible indication shall be tone or speech message</a:t>
            </a:r>
            <a:r>
              <a:rPr kumimoji="0" lang="en-US" sz="2800" b="1" i="1" u="none" strike="noStrike" kern="1200" cap="none" spc="-100" normalizeH="0" noProof="0" dirty="0" smtClean="0">
                <a:ln>
                  <a:noFill/>
                </a:ln>
                <a:solidFill>
                  <a:srgbClr val="FDC600"/>
                </a:solidFill>
                <a:effectLst>
                  <a:outerShdw blurRad="152400" dist="114300" dir="2700000">
                    <a:srgbClr val="000000"/>
                  </a:outerShdw>
                </a:effectLst>
                <a:uLnTx/>
                <a:uFillTx/>
                <a:latin typeface="Arial"/>
                <a:ea typeface="+mn-ea"/>
                <a:cs typeface="Arial"/>
              </a:rPr>
              <a:t>. (Draft PROWAG) </a:t>
            </a: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
            </a:r>
            <a:b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b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6" name="Content Placeholder 2"/>
          <p:cNvSpPr txBox="1">
            <a:spLocks/>
          </p:cNvSpPr>
          <p:nvPr/>
        </p:nvSpPr>
        <p:spPr>
          <a:xfrm>
            <a:off x="609599" y="3726730"/>
            <a:ext cx="8077201"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The information provided “…shall clearly indicate which pedestrian crossing is served by each device.” </a:t>
            </a:r>
            <a:r>
              <a:rPr kumimoji="0" lang="en-US" sz="2800" b="1" i="1"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(MUTCD)</a:t>
            </a:r>
          </a:p>
        </p:txBody>
      </p:sp>
      <p:sp>
        <p:nvSpPr>
          <p:cNvPr id="7" name="Content Placeholder 2"/>
          <p:cNvSpPr txBox="1">
            <a:spLocks/>
          </p:cNvSpPr>
          <p:nvPr/>
        </p:nvSpPr>
        <p:spPr>
          <a:xfrm>
            <a:off x="609599" y="5122088"/>
            <a:ext cx="7946716"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The audible tone(s) shall be audible from the beginning of the associated crosswalk. </a:t>
            </a:r>
            <a:r>
              <a:rPr kumimoji="0" lang="en-US" sz="2800" b="1" i="1"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(MUTCD)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49"/>
            <a:ext cx="8460836" cy="1413635"/>
          </a:xfrm>
        </p:spPr>
        <p:txBody>
          <a:bodyPr/>
          <a:lstStyle/>
          <a:p>
            <a:r>
              <a:rPr lang="en-US" dirty="0" smtClean="0"/>
              <a:t>Criteria for WALK Indications</a:t>
            </a:r>
            <a:endParaRPr lang="en-US" dirty="0"/>
          </a:p>
        </p:txBody>
      </p:sp>
      <p:sp>
        <p:nvSpPr>
          <p:cNvPr id="3" name="Content Placeholder 2"/>
          <p:cNvSpPr>
            <a:spLocks noGrp="1"/>
          </p:cNvSpPr>
          <p:nvPr>
            <p:ph idx="1"/>
          </p:nvPr>
        </p:nvSpPr>
        <p:spPr>
          <a:xfrm>
            <a:off x="457200" y="1257184"/>
            <a:ext cx="8229600" cy="1264021"/>
          </a:xfrm>
        </p:spPr>
        <p:txBody>
          <a:bodyPr/>
          <a:lstStyle/>
          <a:p>
            <a:pPr marL="398463" lvl="1" indent="-342900"/>
            <a:r>
              <a:rPr lang="en-US" dirty="0" smtClean="0"/>
              <a:t>In the U.S., the </a:t>
            </a:r>
            <a:r>
              <a:rPr lang="en-US" i="1" dirty="0" smtClean="0"/>
              <a:t>MUTCD</a:t>
            </a:r>
            <a:r>
              <a:rPr lang="en-US" dirty="0" smtClean="0"/>
              <a:t> and </a:t>
            </a:r>
            <a:r>
              <a:rPr lang="en-US" i="1" dirty="0" smtClean="0"/>
              <a:t>Draft PROWAG </a:t>
            </a:r>
            <a:r>
              <a:rPr lang="en-US" dirty="0" smtClean="0"/>
              <a:t>currently provide some specific criteria for WALK interval indications:</a:t>
            </a:r>
            <a:endParaRPr lang="en-US" dirty="0" smtClean="0">
              <a:solidFill>
                <a:srgbClr val="FDC600"/>
              </a:solidFill>
            </a:endParaRPr>
          </a:p>
        </p:txBody>
      </p:sp>
      <p:sp>
        <p:nvSpPr>
          <p:cNvPr id="5" name="Content Placeholder 2"/>
          <p:cNvSpPr txBox="1">
            <a:spLocks/>
          </p:cNvSpPr>
          <p:nvPr/>
        </p:nvSpPr>
        <p:spPr>
          <a:xfrm>
            <a:off x="609599" y="2462709"/>
            <a:ext cx="8308437"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Volume shall be 2 minimum and 5 db maximum above ambient noise level in standard operation (</a:t>
            </a:r>
            <a:r>
              <a:rPr kumimoji="0" lang="en-US" sz="2800" b="1" i="1"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Draft PROWAG &amp; MUTCD</a:t>
            </a: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a:t>
            </a:r>
            <a:b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b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6" name="Content Placeholder 2"/>
          <p:cNvSpPr txBox="1">
            <a:spLocks/>
          </p:cNvSpPr>
          <p:nvPr/>
        </p:nvSpPr>
        <p:spPr>
          <a:xfrm>
            <a:off x="609599" y="3791176"/>
            <a:ext cx="8077201" cy="2007815"/>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Should be no louder than the</a:t>
            </a:r>
            <a:r>
              <a:rPr lang="en-US" sz="2800" b="1" spc="-100" dirty="0" smtClean="0">
                <a:solidFill>
                  <a:srgbClr val="FDC600"/>
                </a:solidFill>
                <a:effectLst>
                  <a:outerShdw blurRad="152400" dist="114300" dir="2700000">
                    <a:srgbClr val="000000"/>
                  </a:outerShdw>
                </a:effectLst>
                <a:latin typeface="Arial"/>
                <a:cs typeface="Arial"/>
              </a:rPr>
              <a:t> associated pushbutton locator tone unless a louder audible beaconing feature is actuated (</a:t>
            </a:r>
            <a:r>
              <a:rPr lang="en-US" sz="2800" b="1" i="1" spc="-100" dirty="0" smtClean="0">
                <a:solidFill>
                  <a:srgbClr val="FDC600"/>
                </a:solidFill>
                <a:effectLst>
                  <a:outerShdw blurRad="152400" dist="114300" dir="2700000">
                    <a:srgbClr val="000000"/>
                  </a:outerShdw>
                </a:effectLst>
                <a:latin typeface="Arial"/>
                <a:cs typeface="Arial"/>
              </a:rPr>
              <a:t>MUTCD </a:t>
            </a:r>
            <a:r>
              <a:rPr lang="en-US" sz="2800" b="1" spc="-100" dirty="0" smtClean="0">
                <a:solidFill>
                  <a:srgbClr val="FDC600"/>
                </a:solidFill>
                <a:effectLst>
                  <a:outerShdw blurRad="152400" dist="114300" dir="2700000">
                    <a:srgbClr val="000000"/>
                  </a:outerShdw>
                </a:effectLst>
                <a:latin typeface="Arial"/>
                <a:cs typeface="Arial"/>
              </a:rPr>
              <a:t>&amp; </a:t>
            </a:r>
            <a:r>
              <a:rPr lang="en-US" sz="2800" b="1" i="1" spc="-100" dirty="0" smtClean="0">
                <a:solidFill>
                  <a:srgbClr val="FDC600"/>
                </a:solidFill>
                <a:effectLst>
                  <a:outerShdw blurRad="152400" dist="114300" dir="2700000">
                    <a:srgbClr val="000000"/>
                  </a:outerShdw>
                </a:effectLst>
                <a:latin typeface="Arial"/>
                <a:cs typeface="Arial"/>
              </a:rPr>
              <a:t>Draft PROWAG </a:t>
            </a:r>
            <a:r>
              <a:rPr lang="en-US" sz="2800" b="1" spc="-100" dirty="0" smtClean="0">
                <a:solidFill>
                  <a:srgbClr val="FDC600"/>
                </a:solidFill>
                <a:effectLst>
                  <a:outerShdw blurRad="152400" dist="114300" dir="2700000">
                    <a:srgbClr val="000000"/>
                  </a:outerShdw>
                </a:effectLst>
                <a:latin typeface="Arial"/>
                <a:cs typeface="Arial"/>
              </a:rPr>
              <a:t>which allows beaconing to exceed volume limits)</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49"/>
            <a:ext cx="8460836" cy="1413635"/>
          </a:xfrm>
        </p:spPr>
        <p:txBody>
          <a:bodyPr/>
          <a:lstStyle/>
          <a:p>
            <a:r>
              <a:rPr lang="en-US" dirty="0" smtClean="0"/>
              <a:t>Criteria for WALK Indications</a:t>
            </a:r>
            <a:endParaRPr lang="en-US" dirty="0"/>
          </a:p>
        </p:txBody>
      </p:sp>
      <p:sp>
        <p:nvSpPr>
          <p:cNvPr id="3" name="Content Placeholder 2"/>
          <p:cNvSpPr>
            <a:spLocks noGrp="1"/>
          </p:cNvSpPr>
          <p:nvPr>
            <p:ph idx="1"/>
          </p:nvPr>
        </p:nvSpPr>
        <p:spPr>
          <a:xfrm>
            <a:off x="457200" y="1257184"/>
            <a:ext cx="8229600" cy="1264021"/>
          </a:xfrm>
        </p:spPr>
        <p:txBody>
          <a:bodyPr/>
          <a:lstStyle/>
          <a:p>
            <a:pPr marL="398463" lvl="1" indent="-342900"/>
            <a:r>
              <a:rPr lang="en-US" dirty="0" smtClean="0"/>
              <a:t>In the U.S., the </a:t>
            </a:r>
            <a:r>
              <a:rPr lang="en-US" i="1" dirty="0" smtClean="0"/>
              <a:t>MUTCD</a:t>
            </a:r>
            <a:r>
              <a:rPr lang="en-US" dirty="0" smtClean="0"/>
              <a:t> and </a:t>
            </a:r>
            <a:r>
              <a:rPr lang="en-US" i="1" dirty="0" smtClean="0"/>
              <a:t>Draft PROWAG </a:t>
            </a:r>
            <a:r>
              <a:rPr lang="en-US" dirty="0" smtClean="0"/>
              <a:t>currently provide some specific criteria for WALK interval indications:</a:t>
            </a:r>
            <a:endParaRPr lang="en-US" dirty="0" smtClean="0">
              <a:solidFill>
                <a:srgbClr val="FDC600"/>
              </a:solidFill>
            </a:endParaRPr>
          </a:p>
        </p:txBody>
      </p:sp>
      <p:sp>
        <p:nvSpPr>
          <p:cNvPr id="7" name="Content Placeholder 2"/>
          <p:cNvSpPr txBox="1">
            <a:spLocks/>
          </p:cNvSpPr>
          <p:nvPr/>
        </p:nvSpPr>
        <p:spPr>
          <a:xfrm>
            <a:off x="609600" y="2521205"/>
            <a:ext cx="7409856" cy="2007815"/>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If the tone for the WALK interval is similar to the pushbutton locator tone, the WALK interval</a:t>
            </a:r>
            <a:r>
              <a:rPr kumimoji="0" lang="en-US" sz="2800" b="1" i="0" u="none" strike="noStrike" kern="1200" cap="none" spc="-100" normalizeH="0" noProof="0" dirty="0" smtClean="0">
                <a:ln>
                  <a:noFill/>
                </a:ln>
                <a:solidFill>
                  <a:srgbClr val="FDC600"/>
                </a:solidFill>
                <a:effectLst>
                  <a:outerShdw blurRad="152400" dist="114300" dir="2700000">
                    <a:srgbClr val="000000"/>
                  </a:outerShdw>
                </a:effectLst>
                <a:uLnTx/>
                <a:uFillTx/>
                <a:latin typeface="Arial"/>
                <a:ea typeface="+mn-ea"/>
                <a:cs typeface="Arial"/>
              </a:rPr>
              <a:t> tone shall have a faster repetition rate than the associated pushbutton locator tone. (</a:t>
            </a:r>
            <a:r>
              <a:rPr kumimoji="0" lang="en-US" sz="2800" b="1" i="1" u="none" strike="noStrike" kern="1200" cap="none" spc="-100" normalizeH="0" noProof="0" dirty="0" smtClean="0">
                <a:ln>
                  <a:noFill/>
                </a:ln>
                <a:solidFill>
                  <a:srgbClr val="FDC600"/>
                </a:solidFill>
                <a:effectLst>
                  <a:outerShdw blurRad="152400" dist="114300" dir="2700000">
                    <a:srgbClr val="000000"/>
                  </a:outerShdw>
                </a:effectLst>
                <a:uLnTx/>
                <a:uFillTx/>
                <a:latin typeface="Arial"/>
                <a:ea typeface="+mn-ea"/>
                <a:cs typeface="Arial"/>
              </a:rPr>
              <a:t>MUTCD</a:t>
            </a:r>
            <a:r>
              <a:rPr kumimoji="0" lang="en-US" sz="2800" b="1" i="0" u="none" strike="noStrike" kern="1200" cap="none" spc="-100" normalizeH="0" noProof="0" dirty="0" smtClean="0">
                <a:ln>
                  <a:noFill/>
                </a:ln>
                <a:solidFill>
                  <a:srgbClr val="FDC600"/>
                </a:solidFill>
                <a:effectLst>
                  <a:outerShdw blurRad="152400" dist="114300" dir="2700000">
                    <a:srgbClr val="000000"/>
                  </a:outerShdw>
                </a:effectLst>
                <a:uLnTx/>
                <a:uFillTx/>
                <a:latin typeface="Arial"/>
                <a:ea typeface="+mn-ea"/>
                <a:cs typeface="Arial"/>
              </a:rPr>
              <a:t>)</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49"/>
            <a:ext cx="8460836" cy="1413635"/>
          </a:xfrm>
        </p:spPr>
        <p:txBody>
          <a:bodyPr/>
          <a:lstStyle/>
          <a:p>
            <a:r>
              <a:rPr lang="en-US" dirty="0" smtClean="0"/>
              <a:t>Current Recommendations for WALK Indications</a:t>
            </a:r>
            <a:endParaRPr lang="en-US" dirty="0"/>
          </a:p>
        </p:txBody>
      </p:sp>
      <p:sp>
        <p:nvSpPr>
          <p:cNvPr id="3" name="Content Placeholder 2"/>
          <p:cNvSpPr>
            <a:spLocks noGrp="1"/>
          </p:cNvSpPr>
          <p:nvPr>
            <p:ph idx="1"/>
          </p:nvPr>
        </p:nvSpPr>
        <p:spPr>
          <a:xfrm>
            <a:off x="457200" y="1470328"/>
            <a:ext cx="8229600" cy="520228"/>
          </a:xfrm>
        </p:spPr>
        <p:txBody>
          <a:bodyPr/>
          <a:lstStyle/>
          <a:p>
            <a:pPr marL="398463" lvl="1" indent="-342900"/>
            <a:r>
              <a:rPr lang="en-US" dirty="0" smtClean="0"/>
              <a:t>Audible and Vibrotactile Indications required:</a:t>
            </a:r>
            <a:endParaRPr lang="en-US" dirty="0" smtClean="0">
              <a:solidFill>
                <a:srgbClr val="FDC600"/>
              </a:solidFill>
            </a:endParaRPr>
          </a:p>
        </p:txBody>
      </p:sp>
      <p:sp>
        <p:nvSpPr>
          <p:cNvPr id="5" name="Content Placeholder 2"/>
          <p:cNvSpPr txBox="1">
            <a:spLocks/>
          </p:cNvSpPr>
          <p:nvPr/>
        </p:nvSpPr>
        <p:spPr>
          <a:xfrm>
            <a:off x="609600" y="2149309"/>
            <a:ext cx="7960472"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Audible (speech</a:t>
            </a:r>
            <a:r>
              <a:rPr kumimoji="0" lang="en-US" sz="2800" b="1" i="0" u="none" strike="noStrike" kern="1200" cap="none" spc="-100" normalizeH="0" noProof="0" dirty="0" smtClean="0">
                <a:ln>
                  <a:noFill/>
                </a:ln>
                <a:solidFill>
                  <a:srgbClr val="FDC600"/>
                </a:solidFill>
                <a:effectLst>
                  <a:outerShdw blurRad="152400" dist="114300" dir="2700000">
                    <a:srgbClr val="000000"/>
                  </a:outerShdw>
                </a:effectLst>
                <a:uLnTx/>
                <a:uFillTx/>
                <a:latin typeface="Arial"/>
                <a:ea typeface="+mn-ea"/>
                <a:cs typeface="Arial"/>
              </a:rPr>
              <a:t> or tone) and </a:t>
            </a:r>
            <a:r>
              <a:rPr lang="en-US" sz="2800" b="1" spc="-100" dirty="0" smtClean="0">
                <a:solidFill>
                  <a:srgbClr val="FDC600"/>
                </a:solidFill>
                <a:effectLst>
                  <a:outerShdw blurRad="152400" dist="114300" dir="2700000">
                    <a:srgbClr val="000000"/>
                  </a:outerShdw>
                </a:effectLst>
                <a:latin typeface="Arial"/>
                <a:cs typeface="Arial"/>
              </a:rPr>
              <a:t>vibrotactile indications of the WALK interval are required by </a:t>
            </a:r>
            <a:r>
              <a:rPr lang="en-US" sz="2800" b="1" i="1" spc="-100" dirty="0" smtClean="0">
                <a:solidFill>
                  <a:srgbClr val="FDC600"/>
                </a:solidFill>
                <a:effectLst>
                  <a:outerShdw blurRad="152400" dist="114300" dir="2700000">
                    <a:srgbClr val="000000"/>
                  </a:outerShdw>
                </a:effectLst>
                <a:latin typeface="Arial"/>
                <a:cs typeface="Arial"/>
              </a:rPr>
              <a:t>Draft PROWAG.</a:t>
            </a:r>
            <a:endParaRPr kumimoji="0" lang="en-US" sz="2800" b="1" i="1"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6" name="Content Placeholder 2"/>
          <p:cNvSpPr txBox="1">
            <a:spLocks/>
          </p:cNvSpPr>
          <p:nvPr/>
        </p:nvSpPr>
        <p:spPr>
          <a:xfrm>
            <a:off x="609600" y="3468222"/>
            <a:ext cx="6468480" cy="237971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The </a:t>
            </a:r>
            <a:r>
              <a:rPr kumimoji="0" lang="en-US" sz="2800" b="1" i="1"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MUTCD </a:t>
            </a: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does not currently provide specifications of audible WALK indications except cautions about the use of tones that could be confused with birds or backup beepers.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200" y="1470328"/>
            <a:ext cx="8229600" cy="892125"/>
          </a:xfrm>
        </p:spPr>
        <p:txBody>
          <a:bodyPr/>
          <a:lstStyle/>
          <a:p>
            <a:pPr marL="398463" lvl="1" indent="-342900"/>
            <a:r>
              <a:rPr lang="en-US" dirty="0" smtClean="0"/>
              <a:t>WALK indications can be </a:t>
            </a:r>
            <a:br>
              <a:rPr lang="en-US" dirty="0" smtClean="0"/>
            </a:br>
            <a:r>
              <a:rPr lang="en-US" dirty="0" smtClean="0"/>
              <a:t>provided by use of:</a:t>
            </a:r>
            <a:endParaRPr lang="en-US" dirty="0" smtClean="0">
              <a:solidFill>
                <a:srgbClr val="FDC600"/>
              </a:solidFill>
            </a:endParaRPr>
          </a:p>
        </p:txBody>
      </p:sp>
      <p:sp>
        <p:nvSpPr>
          <p:cNvPr id="13" name="Content Placeholder 2"/>
          <p:cNvSpPr txBox="1">
            <a:spLocks/>
          </p:cNvSpPr>
          <p:nvPr/>
        </p:nvSpPr>
        <p:spPr>
          <a:xfrm>
            <a:off x="609600" y="2301709"/>
            <a:ext cx="7960472" cy="52022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Tones</a:t>
            </a:r>
          </a:p>
        </p:txBody>
      </p:sp>
      <p:sp>
        <p:nvSpPr>
          <p:cNvPr id="14" name="Content Placeholder 2"/>
          <p:cNvSpPr txBox="1">
            <a:spLocks/>
          </p:cNvSpPr>
          <p:nvPr/>
        </p:nvSpPr>
        <p:spPr>
          <a:xfrm>
            <a:off x="609600" y="2821937"/>
            <a:ext cx="6468480" cy="1264021"/>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Speech Messages </a:t>
            </a:r>
            <a:b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b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(aka Verbal Messages),</a:t>
            </a:r>
            <a:b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b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 and/or</a:t>
            </a:r>
          </a:p>
        </p:txBody>
      </p:sp>
      <p:sp>
        <p:nvSpPr>
          <p:cNvPr id="15" name="Content Placeholder 2"/>
          <p:cNvSpPr txBox="1">
            <a:spLocks/>
          </p:cNvSpPr>
          <p:nvPr/>
        </p:nvSpPr>
        <p:spPr>
          <a:xfrm>
            <a:off x="609600" y="4044262"/>
            <a:ext cx="6468480" cy="52022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Vibrating Surfaces</a:t>
            </a:r>
          </a:p>
        </p:txBody>
      </p:sp>
      <p:pic>
        <p:nvPicPr>
          <p:cNvPr id="16" name="Picture 15" descr="BLIND2.png"/>
          <p:cNvPicPr>
            <a:picLocks noChangeAspect="1"/>
          </p:cNvPicPr>
          <p:nvPr/>
        </p:nvPicPr>
        <p:blipFill>
          <a:blip r:embed="rId2"/>
          <a:stretch>
            <a:fillRect/>
          </a:stretch>
        </p:blipFill>
        <p:spPr>
          <a:xfrm>
            <a:off x="3759200" y="-1054100"/>
            <a:ext cx="6083300" cy="8929614"/>
          </a:xfrm>
          <a:prstGeom prst="rect">
            <a:avLst/>
          </a:prstGeom>
        </p:spPr>
      </p:pic>
      <p:sp>
        <p:nvSpPr>
          <p:cNvPr id="18" name="Title 1"/>
          <p:cNvSpPr>
            <a:spLocks noGrp="1"/>
          </p:cNvSpPr>
          <p:nvPr>
            <p:ph type="title"/>
          </p:nvPr>
        </p:nvSpPr>
        <p:spPr>
          <a:xfrm>
            <a:off x="457200" y="71549"/>
            <a:ext cx="8460836" cy="1413635"/>
          </a:xfrm>
        </p:spPr>
        <p:txBody>
          <a:bodyPr/>
          <a:lstStyle/>
          <a:p>
            <a:r>
              <a:rPr lang="en-US" dirty="0" smtClean="0"/>
              <a:t>Current Recommendations for WALK Indications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2000"/>
                            </p:stCondLst>
                            <p:childTnLst>
                              <p:par>
                                <p:cTn id="9" presetID="37"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1000"/>
                                        <p:tgtEl>
                                          <p:spTgt spid="12">
                                            <p:txEl>
                                              <p:pRg st="0" end="0"/>
                                            </p:txEl>
                                          </p:spTgt>
                                        </p:tgtEl>
                                      </p:cBhvr>
                                    </p:animEffect>
                                    <p:anim calcmode="lin" valueType="num">
                                      <p:cBhvr>
                                        <p:cTn id="1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14" grpId="0" build="p"/>
      <p:bldP spid="1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37"/>
            <a:ext cx="8460836" cy="785258"/>
          </a:xfrm>
        </p:spPr>
        <p:txBody>
          <a:bodyPr/>
          <a:lstStyle/>
          <a:p>
            <a:r>
              <a:rPr lang="en-US" dirty="0" smtClean="0"/>
              <a:t>Pushbutton Locator Tone</a:t>
            </a:r>
            <a:endParaRPr lang="en-US" dirty="0"/>
          </a:p>
        </p:txBody>
      </p:sp>
      <p:sp>
        <p:nvSpPr>
          <p:cNvPr id="3" name="Content Placeholder 2"/>
          <p:cNvSpPr>
            <a:spLocks noGrp="1"/>
          </p:cNvSpPr>
          <p:nvPr>
            <p:ph idx="1"/>
          </p:nvPr>
        </p:nvSpPr>
        <p:spPr>
          <a:xfrm>
            <a:off x="457200" y="1257184"/>
            <a:ext cx="8229600" cy="2379711"/>
          </a:xfrm>
        </p:spPr>
        <p:txBody>
          <a:bodyPr/>
          <a:lstStyle/>
          <a:p>
            <a:pPr marL="398463" lvl="1" indent="-342900"/>
            <a:r>
              <a:rPr lang="en-US" dirty="0" smtClean="0"/>
              <a:t>A pushbutton locator tone is “A repeating sound that informs approaching pedestrians that they are required to push a button to actuate pedestrian timing and that enable pedestrians who have visual disabilities to locate the pushbutton.”</a:t>
            </a:r>
            <a:endParaRPr lang="en-US" dirty="0" smtClean="0">
              <a:solidFill>
                <a:srgbClr val="FDC600"/>
              </a:solidFill>
            </a:endParaRPr>
          </a:p>
        </p:txBody>
      </p:sp>
      <p:sp>
        <p:nvSpPr>
          <p:cNvPr id="5" name="Content Placeholder 2"/>
          <p:cNvSpPr txBox="1">
            <a:spLocks/>
          </p:cNvSpPr>
          <p:nvPr/>
        </p:nvSpPr>
        <p:spPr>
          <a:xfrm>
            <a:off x="457200" y="4671248"/>
            <a:ext cx="3413449" cy="52022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Pole Locator</a:t>
            </a:r>
          </a:p>
        </p:txBody>
      </p:sp>
      <p:sp>
        <p:nvSpPr>
          <p:cNvPr id="8" name="Content Placeholder 2"/>
          <p:cNvSpPr txBox="1">
            <a:spLocks/>
          </p:cNvSpPr>
          <p:nvPr/>
        </p:nvSpPr>
        <p:spPr>
          <a:xfrm>
            <a:off x="457200" y="3732153"/>
            <a:ext cx="8229600" cy="892125"/>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FFFE7"/>
                </a:solidFill>
                <a:effectLst>
                  <a:outerShdw blurRad="152400" dist="114300" dir="2700000">
                    <a:srgbClr val="000000"/>
                  </a:outerShdw>
                </a:effectLst>
                <a:latin typeface="Arial"/>
                <a:cs typeface="Arial"/>
              </a:rPr>
              <a:t>The</a:t>
            </a:r>
            <a:r>
              <a:rPr kumimoji="0" lang="en-US" sz="2800" b="1" i="0"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rPr>
              <a:t> pushbutton locator tone is referred to by different names, including:</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9" name="Content Placeholder 2"/>
          <p:cNvSpPr txBox="1">
            <a:spLocks/>
          </p:cNvSpPr>
          <p:nvPr/>
        </p:nvSpPr>
        <p:spPr>
          <a:xfrm>
            <a:off x="457200" y="5191476"/>
            <a:ext cx="3413449" cy="52022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Locator Signal</a:t>
            </a:r>
          </a:p>
        </p:txBody>
      </p:sp>
      <p:sp>
        <p:nvSpPr>
          <p:cNvPr id="10" name="Content Placeholder 2"/>
          <p:cNvSpPr txBox="1">
            <a:spLocks/>
          </p:cNvSpPr>
          <p:nvPr/>
        </p:nvSpPr>
        <p:spPr>
          <a:xfrm>
            <a:off x="457200" y="5711704"/>
            <a:ext cx="3413449" cy="52022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Locator Tone</a:t>
            </a:r>
          </a:p>
        </p:txBody>
      </p:sp>
      <p:sp>
        <p:nvSpPr>
          <p:cNvPr id="11" name="Content Placeholder 2"/>
          <p:cNvSpPr txBox="1">
            <a:spLocks/>
          </p:cNvSpPr>
          <p:nvPr/>
        </p:nvSpPr>
        <p:spPr>
          <a:xfrm>
            <a:off x="4431904" y="4671248"/>
            <a:ext cx="3413449" cy="52022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Locating Tone</a:t>
            </a:r>
          </a:p>
        </p:txBody>
      </p:sp>
      <p:sp>
        <p:nvSpPr>
          <p:cNvPr id="12" name="Content Placeholder 2"/>
          <p:cNvSpPr txBox="1">
            <a:spLocks/>
          </p:cNvSpPr>
          <p:nvPr/>
        </p:nvSpPr>
        <p:spPr>
          <a:xfrm>
            <a:off x="4431904" y="5191476"/>
            <a:ext cx="3827336" cy="52022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Locator Audible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accel="50000" decel="50000" fill="hold" grpId="0" nodeType="afterEffect">
                                  <p:stCondLst>
                                    <p:cond delay="100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p:stCondLst>
                                    <p:cond delay="100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additive="base">
                                        <p:cTn id="2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accel="50000" decel="50000" fill="hold" grpId="0" nodeType="afterEffect">
                                  <p:stCondLst>
                                    <p:cond delay="100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000"/>
                            </p:stCondLst>
                            <p:childTnLst>
                              <p:par>
                                <p:cTn id="36" presetID="2" presetClass="entr" presetSubtype="4" accel="50000" decel="50000" fill="hold" grpId="0" nodeType="afterEffect">
                                  <p:stCondLst>
                                    <p:cond delay="100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500"/>
                            </p:stCondLst>
                            <p:childTnLst>
                              <p:par>
                                <p:cTn id="41" presetID="2" presetClass="entr" presetSubtype="4" accel="50000" decel="50000" fill="hold" grpId="0" nodeType="afterEffect">
                                  <p:stCondLst>
                                    <p:cond delay="100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8" grpId="0" build="p"/>
      <p:bldP spid="9" grpId="0" build="p"/>
      <p:bldP spid="10" grpId="0" build="p"/>
      <p:bldP spid="11" grpId="0" build="p"/>
      <p:bldP spid="1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37"/>
            <a:ext cx="8460836" cy="785258"/>
          </a:xfrm>
        </p:spPr>
        <p:txBody>
          <a:bodyPr/>
          <a:lstStyle/>
          <a:p>
            <a:r>
              <a:rPr lang="en-US" dirty="0" smtClean="0"/>
              <a:t>Pushbutton Locator Tone</a:t>
            </a:r>
            <a:endParaRPr lang="en-US" dirty="0"/>
          </a:p>
        </p:txBody>
      </p:sp>
      <p:sp>
        <p:nvSpPr>
          <p:cNvPr id="3" name="Content Placeholder 2"/>
          <p:cNvSpPr>
            <a:spLocks noGrp="1"/>
          </p:cNvSpPr>
          <p:nvPr>
            <p:ph idx="1"/>
          </p:nvPr>
        </p:nvSpPr>
        <p:spPr>
          <a:xfrm>
            <a:off x="457200" y="1257184"/>
            <a:ext cx="8229600" cy="1635918"/>
          </a:xfrm>
        </p:spPr>
        <p:txBody>
          <a:bodyPr/>
          <a:lstStyle/>
          <a:p>
            <a:pPr marL="398463" lvl="1" indent="-342900"/>
            <a:r>
              <a:rPr lang="en-US" i="1" dirty="0" smtClean="0"/>
              <a:t>Draft PROWAG </a:t>
            </a:r>
            <a:r>
              <a:rPr lang="en-US" dirty="0" smtClean="0"/>
              <a:t>states that the volume of the pushbutton locator tone is to be adjusted to between 2 dB and 5 dB above ambient sound levels in standard operation.</a:t>
            </a:r>
            <a:endParaRPr lang="en-US" dirty="0" smtClean="0">
              <a:solidFill>
                <a:srgbClr val="FDC600"/>
              </a:solidFill>
            </a:endParaRPr>
          </a:p>
        </p:txBody>
      </p:sp>
      <p:sp>
        <p:nvSpPr>
          <p:cNvPr id="5" name="Content Placeholder 2"/>
          <p:cNvSpPr txBox="1">
            <a:spLocks/>
          </p:cNvSpPr>
          <p:nvPr/>
        </p:nvSpPr>
        <p:spPr>
          <a:xfrm>
            <a:off x="457200" y="2893102"/>
            <a:ext cx="3413449" cy="52022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Pole Locator</a:t>
            </a:r>
          </a:p>
        </p:txBody>
      </p:sp>
      <p:sp>
        <p:nvSpPr>
          <p:cNvPr id="9" name="Content Placeholder 2"/>
          <p:cNvSpPr txBox="1">
            <a:spLocks/>
          </p:cNvSpPr>
          <p:nvPr/>
        </p:nvSpPr>
        <p:spPr>
          <a:xfrm>
            <a:off x="457200" y="3413330"/>
            <a:ext cx="3413449" cy="52022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Locator Signal</a:t>
            </a:r>
          </a:p>
        </p:txBody>
      </p:sp>
      <p:sp>
        <p:nvSpPr>
          <p:cNvPr id="10" name="Content Placeholder 2"/>
          <p:cNvSpPr txBox="1">
            <a:spLocks/>
          </p:cNvSpPr>
          <p:nvPr/>
        </p:nvSpPr>
        <p:spPr>
          <a:xfrm>
            <a:off x="457200" y="3933558"/>
            <a:ext cx="3413449" cy="52022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Locator Tone</a:t>
            </a:r>
          </a:p>
        </p:txBody>
      </p:sp>
      <p:sp>
        <p:nvSpPr>
          <p:cNvPr id="11" name="Content Placeholder 2"/>
          <p:cNvSpPr txBox="1">
            <a:spLocks/>
          </p:cNvSpPr>
          <p:nvPr/>
        </p:nvSpPr>
        <p:spPr>
          <a:xfrm>
            <a:off x="4431904" y="2893102"/>
            <a:ext cx="3413449" cy="52022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Locating Tone</a:t>
            </a:r>
          </a:p>
        </p:txBody>
      </p:sp>
      <p:sp>
        <p:nvSpPr>
          <p:cNvPr id="12" name="Content Placeholder 2"/>
          <p:cNvSpPr txBox="1">
            <a:spLocks/>
          </p:cNvSpPr>
          <p:nvPr/>
        </p:nvSpPr>
        <p:spPr>
          <a:xfrm>
            <a:off x="4431904" y="3413330"/>
            <a:ext cx="3827336" cy="520228"/>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Locator Audible</a:t>
            </a:r>
          </a:p>
        </p:txBody>
      </p:sp>
      <p:sp>
        <p:nvSpPr>
          <p:cNvPr id="16" name="Rounded Rectangle 15"/>
          <p:cNvSpPr/>
          <p:nvPr/>
        </p:nvSpPr>
        <p:spPr>
          <a:xfrm>
            <a:off x="7378700" y="5168857"/>
            <a:ext cx="1143000" cy="1054100"/>
          </a:xfrm>
          <a:prstGeom prst="roundRect">
            <a:avLst/>
          </a:prstGeom>
          <a:gradFill flip="none" rotWithShape="1">
            <a:gsLst>
              <a:gs pos="0">
                <a:srgbClr val="FDC600"/>
              </a:gs>
              <a:gs pos="100000">
                <a:srgbClr val="FFE200"/>
              </a:gs>
            </a:gsLst>
            <a:lin ang="16200000" scaled="0"/>
            <a:tileRect/>
          </a:gradFill>
          <a:effectLst>
            <a:outerShdw blurRad="266700" dist="213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ounded Rectangle 16"/>
          <p:cNvSpPr/>
          <p:nvPr/>
        </p:nvSpPr>
        <p:spPr>
          <a:xfrm>
            <a:off x="5376069" y="5168857"/>
            <a:ext cx="1143000" cy="1054100"/>
          </a:xfrm>
          <a:prstGeom prst="roundRect">
            <a:avLst/>
          </a:prstGeom>
          <a:gradFill flip="none" rotWithShape="1">
            <a:gsLst>
              <a:gs pos="0">
                <a:srgbClr val="FDC600"/>
              </a:gs>
              <a:gs pos="100000">
                <a:srgbClr val="FFE200"/>
              </a:gs>
            </a:gsLst>
            <a:lin ang="16200000" scaled="0"/>
            <a:tileRect/>
          </a:gradFill>
          <a:effectLst>
            <a:outerShdw blurRad="266700" dist="213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ercussive Tone (3-second Demo).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stretch>
            <a:fillRect/>
          </a:stretch>
        </p:blipFill>
        <p:spPr>
          <a:xfrm>
            <a:off x="5466077" y="5227994"/>
            <a:ext cx="995912" cy="995902"/>
          </a:xfrm>
          <a:prstGeom prst="rect">
            <a:avLst/>
          </a:prstGeom>
        </p:spPr>
      </p:pic>
      <p:pic>
        <p:nvPicPr>
          <p:cNvPr id="20" name="Pole LocatorSound Demo.wav">
            <a:hlinkClick r:id="" action="ppaction://media"/>
          </p:cNvPr>
          <p:cNvPicPr>
            <a:picLocks noRot="1" noChangeAspect="1"/>
          </p:cNvPicPr>
          <p:nvPr>
            <a:audioFile r:link="rId4"/>
            <p:extLst>
              <p:ext uri="{DAA4B4D4-6D71-4841-9C94-3DE7FCFB9230}">
                <p14:media xmlns:p14="http://schemas.microsoft.com/office/powerpoint/2010/main" r:link="rId3"/>
              </p:ext>
            </p:extLst>
          </p:nvPr>
        </p:nvPicPr>
        <p:blipFill>
          <a:blip r:embed="rId6"/>
          <a:stretch>
            <a:fillRect/>
          </a:stretch>
        </p:blipFill>
        <p:spPr>
          <a:xfrm>
            <a:off x="7397808" y="5203002"/>
            <a:ext cx="1066812" cy="1066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par>
                          <p:cTn id="13" fill="hold">
                            <p:stCondLst>
                              <p:cond delay="3500"/>
                            </p:stCondLst>
                            <p:childTnLst>
                              <p:par>
                                <p:cTn id="14" presetID="10" presetClass="entr" presetSubtype="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2000"/>
                                        <p:tgtEl>
                                          <p:spTgt spid="9">
                                            <p:txEl>
                                              <p:pRg st="0" end="0"/>
                                            </p:txEl>
                                          </p:spTgt>
                                        </p:tgtEl>
                                      </p:cBhvr>
                                    </p:animEffect>
                                  </p:childTnLst>
                                </p:cTn>
                              </p:par>
                            </p:childTnLst>
                          </p:cTn>
                        </p:par>
                        <p:par>
                          <p:cTn id="17" fill="hold">
                            <p:stCondLst>
                              <p:cond delay="5500"/>
                            </p:stCondLst>
                            <p:childTnLst>
                              <p:par>
                                <p:cTn id="18" presetID="10" presetClass="entr" presetSubtype="0" fill="hold" grpId="0"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2000"/>
                                        <p:tgtEl>
                                          <p:spTgt spid="10">
                                            <p:txEl>
                                              <p:pRg st="0" end="0"/>
                                            </p:txEl>
                                          </p:spTgt>
                                        </p:tgtEl>
                                      </p:cBhvr>
                                    </p:animEffect>
                                  </p:childTnLst>
                                </p:cTn>
                              </p:par>
                            </p:childTnLst>
                          </p:cTn>
                        </p:par>
                        <p:par>
                          <p:cTn id="21" fill="hold">
                            <p:stCondLst>
                              <p:cond delay="7500"/>
                            </p:stCondLst>
                            <p:childTnLst>
                              <p:par>
                                <p:cTn id="22" presetID="10" presetClass="entr" presetSubtype="0" fill="hold" grpId="0" nodeType="after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2000"/>
                                        <p:tgtEl>
                                          <p:spTgt spid="11">
                                            <p:txEl>
                                              <p:pRg st="0" end="0"/>
                                            </p:txEl>
                                          </p:spTgt>
                                        </p:tgtEl>
                                      </p:cBhvr>
                                    </p:animEffect>
                                  </p:childTnLst>
                                </p:cTn>
                              </p:par>
                            </p:childTnLst>
                          </p:cTn>
                        </p:par>
                        <p:par>
                          <p:cTn id="25" fill="hold">
                            <p:stCondLst>
                              <p:cond delay="9500"/>
                            </p:stCondLst>
                            <p:childTnLst>
                              <p:par>
                                <p:cTn id="26" presetID="10" presetClass="entr" presetSubtype="0" fill="hold" grpId="0" nodeType="after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2000"/>
                                        <p:tgtEl>
                                          <p:spTgt spid="12">
                                            <p:txEl>
                                              <p:pRg st="0" end="0"/>
                                            </p:txEl>
                                          </p:spTgt>
                                        </p:tgtEl>
                                      </p:cBhvr>
                                    </p:animEffect>
                                  </p:childTnLst>
                                </p:cTn>
                              </p:par>
                            </p:childTnLst>
                          </p:cTn>
                        </p:par>
                        <p:par>
                          <p:cTn id="29" fill="hold">
                            <p:stCondLst>
                              <p:cond delay="11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childTnLst>
                          </p:cTn>
                        </p:par>
                        <p:par>
                          <p:cTn id="33" fill="hold">
                            <p:stCondLst>
                              <p:cond delay="12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3053" fill="hold"/>
                                        <p:tgtEl>
                                          <p:spTgt spid="19"/>
                                        </p:tgtEl>
                                      </p:cBhvr>
                                    </p:cmd>
                                  </p:childTnLst>
                                </p:cTn>
                              </p:par>
                            </p:childTnLst>
                          </p:cTn>
                        </p:par>
                      </p:childTnLst>
                    </p:cTn>
                  </p:par>
                </p:childTnLst>
              </p:cTn>
              <p:nextCondLst>
                <p:cond evt="onClick" delay="0">
                  <p:tgtEl>
                    <p:spTgt spid="19"/>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seq concurrent="1" nextAc="seek">
              <p:cTn id="43" restart="whenNotActive" fill="hold" evtFilter="cancelBubble" nodeType="interactiveSeq">
                <p:stCondLst>
                  <p:cond evt="onClick" delay="0">
                    <p:tgtEl>
                      <p:spTgt spid="20"/>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7093" fill="hold"/>
                                        <p:tgtEl>
                                          <p:spTgt spid="20"/>
                                        </p:tgtEl>
                                      </p:cBhvr>
                                    </p:cmd>
                                  </p:childTnLst>
                                </p:cTn>
                              </p:par>
                            </p:childTnLst>
                          </p:cTn>
                        </p:par>
                      </p:childTnLst>
                    </p:cTn>
                  </p:par>
                </p:childTnLst>
              </p:cTn>
              <p:nextCondLst>
                <p:cond evt="onClick" delay="0">
                  <p:tgtEl>
                    <p:spTgt spid="20"/>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bldLst>
      <p:bldP spid="3" grpId="0" build="p"/>
      <p:bldP spid="5" grpId="0" build="p"/>
      <p:bldP spid="9" grpId="0" build="p"/>
      <p:bldP spid="10" grpId="0" build="p"/>
      <p:bldP spid="11" grpId="0" build="p"/>
      <p:bldP spid="12" grpId="0" build="p"/>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37"/>
            <a:ext cx="8460836" cy="785258"/>
          </a:xfrm>
        </p:spPr>
        <p:txBody>
          <a:bodyPr/>
          <a:lstStyle/>
          <a:p>
            <a:r>
              <a:rPr lang="en-US" dirty="0" smtClean="0"/>
              <a:t>Tactile Arrow</a:t>
            </a:r>
            <a:endParaRPr lang="en-US" dirty="0"/>
          </a:p>
        </p:txBody>
      </p:sp>
      <p:sp>
        <p:nvSpPr>
          <p:cNvPr id="3" name="Content Placeholder 2"/>
          <p:cNvSpPr>
            <a:spLocks noGrp="1"/>
          </p:cNvSpPr>
          <p:nvPr>
            <p:ph idx="1"/>
          </p:nvPr>
        </p:nvSpPr>
        <p:spPr>
          <a:xfrm>
            <a:off x="457200" y="1142884"/>
            <a:ext cx="5054600" cy="1714616"/>
          </a:xfrm>
        </p:spPr>
        <p:txBody>
          <a:bodyPr/>
          <a:lstStyle/>
          <a:p>
            <a:pPr marL="398463" lvl="1" indent="-342900"/>
            <a:r>
              <a:rPr lang="en-US" dirty="0" smtClean="0"/>
              <a:t>A raised (tactile) arrow is used to communicate to pedestrians which crosswalk is controlled by the pushbutton.</a:t>
            </a:r>
            <a:endParaRPr lang="en-US" dirty="0" smtClean="0">
              <a:solidFill>
                <a:srgbClr val="FDC600"/>
              </a:solidFill>
            </a:endParaRPr>
          </a:p>
        </p:txBody>
      </p:sp>
      <p:sp>
        <p:nvSpPr>
          <p:cNvPr id="8" name="Content Placeholder 2"/>
          <p:cNvSpPr txBox="1">
            <a:spLocks/>
          </p:cNvSpPr>
          <p:nvPr/>
        </p:nvSpPr>
        <p:spPr>
          <a:xfrm>
            <a:off x="457200" y="3098800"/>
            <a:ext cx="5486400" cy="2007815"/>
          </a:xfrm>
          <a:prstGeom prst="rect">
            <a:avLst/>
          </a:prstGeom>
          <a:effectLst/>
        </p:spPr>
        <p:txBody>
          <a:bodyPr vert="horz" wrap="square"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FFFE7"/>
                </a:solidFill>
                <a:effectLst>
                  <a:outerShdw blurRad="152400" dist="114300" dir="2700000">
                    <a:srgbClr val="000000"/>
                  </a:outerShdw>
                </a:effectLst>
                <a:latin typeface="Arial"/>
                <a:cs typeface="Arial"/>
              </a:rPr>
              <a:t>It is vitally important that the arrow points in the direction of travel on the crosswalk, as it indicates which crosswalk is controlled by that pushbutton.</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13" name="Content Placeholder 2"/>
          <p:cNvSpPr txBox="1">
            <a:spLocks/>
          </p:cNvSpPr>
          <p:nvPr/>
        </p:nvSpPr>
        <p:spPr>
          <a:xfrm>
            <a:off x="457200" y="5069039"/>
            <a:ext cx="4775200" cy="1635918"/>
          </a:xfrm>
          <a:prstGeom prst="rect">
            <a:avLst/>
          </a:prstGeom>
          <a:effectLst/>
        </p:spPr>
        <p:txBody>
          <a:bodyPr vert="horz" wrap="square"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FFFE7"/>
                </a:solidFill>
                <a:effectLst>
                  <a:outerShdw blurRad="152400" dist="114300" dir="2700000">
                    <a:srgbClr val="000000"/>
                  </a:outerShdw>
                </a:effectLst>
                <a:latin typeface="Arial"/>
                <a:cs typeface="Arial"/>
              </a:rPr>
              <a:t>Misalignment of the arrow may direct a blind pedestrian into the center of the intersection.</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pic>
        <p:nvPicPr>
          <p:cNvPr id="7" name="Picture 6" descr="NEW-INTELLICROSS-101.png"/>
          <p:cNvPicPr>
            <a:picLocks noChangeAspect="1"/>
          </p:cNvPicPr>
          <p:nvPr/>
        </p:nvPicPr>
        <p:blipFill>
          <a:blip r:embed="rId2"/>
          <a:stretch>
            <a:fillRect/>
          </a:stretch>
        </p:blipFill>
        <p:spPr>
          <a:xfrm>
            <a:off x="5849931" y="134213"/>
            <a:ext cx="2916174" cy="6553200"/>
          </a:xfrm>
          <a:prstGeom prst="rect">
            <a:avLst/>
          </a:prstGeom>
          <a:effectLst>
            <a:outerShdw blurRad="304800" dist="165100" dir="2700000">
              <a:srgbClr val="000000"/>
            </a:outerShdw>
          </a:effectLst>
        </p:spPr>
      </p:pic>
      <p:pic>
        <p:nvPicPr>
          <p:cNvPr id="9" name="Picture 8" descr="BUTTON-101.png"/>
          <p:cNvPicPr>
            <a:picLocks noChangeAspect="1"/>
          </p:cNvPicPr>
          <p:nvPr/>
        </p:nvPicPr>
        <p:blipFill>
          <a:blip r:embed="rId3"/>
          <a:stretch>
            <a:fillRect/>
          </a:stretch>
        </p:blipFill>
        <p:spPr>
          <a:xfrm>
            <a:off x="6804924" y="4368799"/>
            <a:ext cx="1059434" cy="1070356"/>
          </a:xfrm>
          <a:prstGeom prst="rect">
            <a:avLst/>
          </a:prstGeom>
        </p:spPr>
      </p:pic>
      <p:pic>
        <p:nvPicPr>
          <p:cNvPr id="11" name="Picture 10" descr="BUTTON-101.png"/>
          <p:cNvPicPr>
            <a:picLocks noChangeAspect="1"/>
          </p:cNvPicPr>
          <p:nvPr/>
        </p:nvPicPr>
        <p:blipFill>
          <a:blip r:embed="rId3"/>
          <a:stretch>
            <a:fillRect/>
          </a:stretch>
        </p:blipFill>
        <p:spPr>
          <a:xfrm>
            <a:off x="6804924" y="4368799"/>
            <a:ext cx="1059434" cy="107035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5000"/>
                            </p:stCondLst>
                            <p:childTnLst>
                              <p:par>
                                <p:cTn id="17" presetID="6" presetClass="emph" presetSubtype="0" repeatCount="2000" accel="50000" decel="50000" fill="hold" nodeType="afterEffect">
                                  <p:stCondLst>
                                    <p:cond delay="0"/>
                                  </p:stCondLst>
                                  <p:childTnLst>
                                    <p:animScale>
                                      <p:cBhvr>
                                        <p:cTn id="18" dur="500" fill="hold"/>
                                        <p:tgtEl>
                                          <p:spTgt spid="9"/>
                                        </p:tgtEl>
                                      </p:cBhvr>
                                      <p:by x="150000" y="150000"/>
                                    </p:animScale>
                                  </p:childTnLst>
                                </p:cTn>
                              </p:par>
                              <p:par>
                                <p:cTn id="19" presetID="10" presetClass="exit" presetSubtype="0" repeatCount="2000" fill="hold"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accel="50000" decel="5000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accel="50000" decel="5000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additive="base">
                                        <p:cTn id="3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accel="50000" decel="50000" fill="hold" grpId="0"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 calcmode="lin" valueType="num">
                                      <p:cBhvr additive="base">
                                        <p:cTn id="3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8" presetClass="emph" presetSubtype="0" repeatCount="2000" fill="hold" nodeType="afterEffect">
                                  <p:stCondLst>
                                    <p:cond delay="0"/>
                                  </p:stCondLst>
                                  <p:childTnLst>
                                    <p:animRot by="21600000">
                                      <p:cBhvr>
                                        <p:cTn id="45"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build="p"/>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rsection.png"/>
          <p:cNvPicPr>
            <a:picLocks noChangeAspect="1"/>
          </p:cNvPicPr>
          <p:nvPr/>
        </p:nvPicPr>
        <p:blipFill>
          <a:blip r:embed="rId2"/>
          <a:stretch>
            <a:fillRect/>
          </a:stretch>
        </p:blipFill>
        <p:spPr>
          <a:xfrm>
            <a:off x="1701800" y="0"/>
            <a:ext cx="8972550" cy="6858000"/>
          </a:xfrm>
          <a:prstGeom prst="rect">
            <a:avLst/>
          </a:prstGeom>
        </p:spPr>
      </p:pic>
      <p:sp>
        <p:nvSpPr>
          <p:cNvPr id="9" name="Title 1"/>
          <p:cNvSpPr>
            <a:spLocks noGrp="1"/>
          </p:cNvSpPr>
          <p:nvPr>
            <p:ph type="title"/>
          </p:nvPr>
        </p:nvSpPr>
        <p:spPr>
          <a:xfrm>
            <a:off x="457200" y="229385"/>
            <a:ext cx="8229600" cy="1523067"/>
          </a:xfrm>
        </p:spPr>
        <p:txBody>
          <a:bodyPr/>
          <a:lstStyle/>
          <a:p>
            <a:r>
              <a:rPr lang="en-US" dirty="0"/>
              <a:t>Benefits &amp; Purpose</a:t>
            </a:r>
            <a:r>
              <a:rPr lang="en-US" dirty="0" smtClean="0"/>
              <a:t> </a:t>
            </a:r>
            <a:br>
              <a:rPr lang="en-US" dirty="0" smtClean="0"/>
            </a:br>
            <a:r>
              <a:rPr lang="en-US" dirty="0" smtClean="0"/>
              <a:t>of </a:t>
            </a:r>
            <a:r>
              <a:rPr lang="en-US" dirty="0"/>
              <a:t>an APS?</a:t>
            </a:r>
            <a:r>
              <a:rPr lang="en-US" dirty="0" smtClean="0"/>
              <a:t> </a:t>
            </a:r>
            <a:endParaRPr lang="en-US" dirty="0"/>
          </a:p>
        </p:txBody>
      </p:sp>
      <p:sp>
        <p:nvSpPr>
          <p:cNvPr id="10" name="Content Placeholder 2"/>
          <p:cNvSpPr>
            <a:spLocks noGrp="1"/>
          </p:cNvSpPr>
          <p:nvPr>
            <p:ph idx="1"/>
          </p:nvPr>
        </p:nvSpPr>
        <p:spPr>
          <a:xfrm>
            <a:off x="0" y="1696667"/>
            <a:ext cx="5029200" cy="4462833"/>
          </a:xfrm>
        </p:spPr>
        <p:txBody>
          <a:bodyPr/>
          <a:lstStyle/>
          <a:p>
            <a:pPr lvl="1"/>
            <a:r>
              <a:rPr lang="en-US" dirty="0"/>
              <a:t>Sighted pedestrians have been found to </a:t>
            </a:r>
            <a:r>
              <a:rPr lang="en-US" dirty="0" smtClean="0"/>
              <a:t>start crossing </a:t>
            </a:r>
            <a:r>
              <a:rPr lang="en-US" dirty="0"/>
              <a:t>more quickly and more uniformly where an APS is provided</a:t>
            </a:r>
            <a:r>
              <a:rPr lang="en-US" dirty="0" smtClean="0"/>
              <a:t>. Research </a:t>
            </a:r>
            <a:r>
              <a:rPr lang="en-US" dirty="0"/>
              <a:t>found more consistent start with 20% reduction in starting delay when there was an audible walk indication.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2" presetClass="entr" presetSubtype="2" accel="50000" decel="50000" fill="hold" grpId="0" nodeType="afterEffect">
                                  <p:stCondLst>
                                    <p:cond delay="200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67" y="71549"/>
            <a:ext cx="8686800" cy="785258"/>
          </a:xfrm>
        </p:spPr>
        <p:txBody>
          <a:bodyPr/>
          <a:lstStyle/>
          <a:p>
            <a:r>
              <a:rPr lang="en-US" dirty="0" smtClean="0"/>
              <a:t>Automatic Volume Adjustment</a:t>
            </a:r>
            <a:endParaRPr lang="en-US" dirty="0"/>
          </a:p>
        </p:txBody>
      </p:sp>
      <p:sp>
        <p:nvSpPr>
          <p:cNvPr id="3" name="Content Placeholder 2"/>
          <p:cNvSpPr>
            <a:spLocks noGrp="1"/>
          </p:cNvSpPr>
          <p:nvPr>
            <p:ph idx="1"/>
          </p:nvPr>
        </p:nvSpPr>
        <p:spPr>
          <a:xfrm>
            <a:off x="457200" y="1257184"/>
            <a:ext cx="8229600" cy="1264021"/>
          </a:xfrm>
        </p:spPr>
        <p:txBody>
          <a:bodyPr/>
          <a:lstStyle/>
          <a:p>
            <a:pPr marL="398463" lvl="1" indent="-342900"/>
            <a:r>
              <a:rPr lang="en-US" dirty="0" smtClean="0"/>
              <a:t>Automatic volume adjustment is a term for volume control that is automatically responsive to ambient (background) sound.</a:t>
            </a:r>
            <a:endParaRPr lang="en-US" dirty="0" smtClean="0">
              <a:solidFill>
                <a:srgbClr val="FDC600"/>
              </a:solidFill>
            </a:endParaRPr>
          </a:p>
        </p:txBody>
      </p:sp>
      <p:sp>
        <p:nvSpPr>
          <p:cNvPr id="8" name="Content Placeholder 2"/>
          <p:cNvSpPr txBox="1">
            <a:spLocks/>
          </p:cNvSpPr>
          <p:nvPr/>
        </p:nvSpPr>
        <p:spPr>
          <a:xfrm>
            <a:off x="744467" y="2676629"/>
            <a:ext cx="8229600" cy="892125"/>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A louder signal is produced when vehicle and other noise volume at an intersection is high.</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13" name="Content Placeholder 2"/>
          <p:cNvSpPr txBox="1">
            <a:spLocks/>
          </p:cNvSpPr>
          <p:nvPr/>
        </p:nvSpPr>
        <p:spPr>
          <a:xfrm>
            <a:off x="744467" y="3572822"/>
            <a:ext cx="8229600" cy="892125"/>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A quieter sound is produced when background noise is lower.</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6" name="Content Placeholder 2"/>
          <p:cNvSpPr txBox="1">
            <a:spLocks/>
          </p:cNvSpPr>
          <p:nvPr/>
        </p:nvSpPr>
        <p:spPr>
          <a:xfrm>
            <a:off x="744467" y="4464947"/>
            <a:ext cx="8229600" cy="1264021"/>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A microphone continuously samples the noise level and varies the volume in response to the existing sound levels.</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accel="50000" decel="5000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build="p"/>
      <p:bldP spid="13" grpId="0" build="p"/>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737"/>
            <a:ext cx="8460836" cy="785258"/>
          </a:xfrm>
        </p:spPr>
        <p:txBody>
          <a:bodyPr/>
          <a:lstStyle/>
          <a:p>
            <a:r>
              <a:rPr lang="en-US" dirty="0" smtClean="0"/>
              <a:t>Actuation Indicator</a:t>
            </a:r>
            <a:endParaRPr lang="en-US" dirty="0"/>
          </a:p>
        </p:txBody>
      </p:sp>
      <p:sp>
        <p:nvSpPr>
          <p:cNvPr id="3" name="Content Placeholder 2"/>
          <p:cNvSpPr>
            <a:spLocks noGrp="1"/>
          </p:cNvSpPr>
          <p:nvPr>
            <p:ph idx="1"/>
          </p:nvPr>
        </p:nvSpPr>
        <p:spPr>
          <a:xfrm>
            <a:off x="457200" y="1257184"/>
            <a:ext cx="5240052" cy="4315081"/>
          </a:xfrm>
        </p:spPr>
        <p:txBody>
          <a:bodyPr/>
          <a:lstStyle/>
          <a:p>
            <a:pPr marL="398463" lvl="1" indent="-342900"/>
            <a:r>
              <a:rPr lang="en-US" dirty="0" smtClean="0"/>
              <a:t>An actuation indicator is a light, a tone, a voice message, or a combination of audible and visual indicators that informs pedestrians that the button has been pressed and that their desire to cross has been communicated to the controller.</a:t>
            </a:r>
            <a:endParaRPr lang="en-US" dirty="0" smtClean="0">
              <a:solidFill>
                <a:srgbClr val="FDC600"/>
              </a:solidFill>
            </a:endParaRPr>
          </a:p>
        </p:txBody>
      </p:sp>
      <p:pic>
        <p:nvPicPr>
          <p:cNvPr id="4" name="Picture 3" descr="SOUND.png"/>
          <p:cNvPicPr>
            <a:picLocks noChangeAspect="1"/>
          </p:cNvPicPr>
          <p:nvPr/>
        </p:nvPicPr>
        <p:blipFill>
          <a:blip r:embed="rId2"/>
          <a:stretch>
            <a:fillRect/>
          </a:stretch>
        </p:blipFill>
        <p:spPr>
          <a:xfrm>
            <a:off x="609131" y="-498475"/>
            <a:ext cx="6216049" cy="3985488"/>
          </a:xfrm>
          <a:prstGeom prst="rect">
            <a:avLst/>
          </a:prstGeom>
        </p:spPr>
      </p:pic>
      <p:pic>
        <p:nvPicPr>
          <p:cNvPr id="5" name="Picture 4" descr="NEW-INTELLICROSS-101.png"/>
          <p:cNvPicPr>
            <a:picLocks noChangeAspect="1"/>
          </p:cNvPicPr>
          <p:nvPr/>
        </p:nvPicPr>
        <p:blipFill>
          <a:blip r:embed="rId3"/>
          <a:stretch>
            <a:fillRect/>
          </a:stretch>
        </p:blipFill>
        <p:spPr>
          <a:xfrm>
            <a:off x="6001862" y="134213"/>
            <a:ext cx="2916174" cy="6553200"/>
          </a:xfrm>
          <a:prstGeom prst="rect">
            <a:avLst/>
          </a:prstGeom>
          <a:effectLst>
            <a:outerShdw blurRad="304800" dist="165100" dir="2700000">
              <a:srgbClr val="000000"/>
            </a:outerShdw>
          </a:effectLst>
        </p:spPr>
      </p:pic>
      <p:pic>
        <p:nvPicPr>
          <p:cNvPr id="7" name="Picture 6" descr="LED-101.png"/>
          <p:cNvPicPr>
            <a:picLocks noChangeAspect="1"/>
          </p:cNvPicPr>
          <p:nvPr/>
        </p:nvPicPr>
        <p:blipFill>
          <a:blip r:embed="rId4"/>
          <a:stretch>
            <a:fillRect/>
          </a:stretch>
        </p:blipFill>
        <p:spPr>
          <a:xfrm>
            <a:off x="7387629" y="4086098"/>
            <a:ext cx="174752" cy="19659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6" presetClass="emph" presetSubtype="0" repeatCount="2000" accel="50000" decel="50000" fill="hold" nodeType="afterEffect">
                                  <p:stCondLst>
                                    <p:cond delay="0"/>
                                  </p:stCondLst>
                                  <p:childTnLst>
                                    <p:animScale>
                                      <p:cBhvr>
                                        <p:cTn id="24" dur="500" fill="hold"/>
                                        <p:tgtEl>
                                          <p:spTgt spid="7"/>
                                        </p:tgtEl>
                                      </p:cBhvr>
                                      <p:by x="400000" y="400000"/>
                                    </p:animScale>
                                  </p:childTnLst>
                                </p:cTn>
                              </p:par>
                              <p:par>
                                <p:cTn id="25" presetID="10" presetClass="exit" presetSubtype="0" repeatCount="200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par>
                          <p:cTn id="28" fill="hold">
                            <p:stCondLst>
                              <p:cond delay="4000"/>
                            </p:stCondLst>
                            <p:childTnLst>
                              <p:par>
                                <p:cTn id="29" presetID="22" presetClass="entr" presetSubtype="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par>
                                <p:cTn id="32" presetID="10" presetClass="exit" presetSubtype="0" fill="hold" nodeType="withEffect">
                                  <p:stCondLst>
                                    <p:cond delay="0"/>
                                  </p:stCondLst>
                                  <p:childTnLst>
                                    <p:animEffect transition="out" filter="fade">
                                      <p:cBhvr>
                                        <p:cTn id="33" dur="2000"/>
                                        <p:tgtEl>
                                          <p:spTgt spid="4"/>
                                        </p:tgtEl>
                                      </p:cBhvr>
                                    </p:animEffect>
                                    <p:set>
                                      <p:cBhvr>
                                        <p:cTn id="34"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67" y="385737"/>
            <a:ext cx="8686800" cy="785258"/>
          </a:xfrm>
        </p:spPr>
        <p:txBody>
          <a:bodyPr/>
          <a:lstStyle/>
          <a:p>
            <a:r>
              <a:rPr lang="en-US" dirty="0" smtClean="0"/>
              <a:t>Extended Button Press</a:t>
            </a:r>
            <a:endParaRPr lang="en-US" dirty="0"/>
          </a:p>
        </p:txBody>
      </p:sp>
      <p:sp>
        <p:nvSpPr>
          <p:cNvPr id="3" name="Content Placeholder 2"/>
          <p:cNvSpPr>
            <a:spLocks noGrp="1"/>
          </p:cNvSpPr>
          <p:nvPr>
            <p:ph idx="1"/>
          </p:nvPr>
        </p:nvSpPr>
        <p:spPr>
          <a:xfrm>
            <a:off x="457200" y="1257184"/>
            <a:ext cx="8229600" cy="1635918"/>
          </a:xfrm>
        </p:spPr>
        <p:txBody>
          <a:bodyPr/>
          <a:lstStyle/>
          <a:p>
            <a:pPr marL="398463" lvl="1" indent="-342900"/>
            <a:r>
              <a:rPr lang="en-US" dirty="0" smtClean="0"/>
              <a:t>Extended button press is an option that actuates additional accessibility features. To activate the features, the pushbutton must be pushed and held for more than one second.</a:t>
            </a:r>
            <a:endParaRPr lang="en-US" dirty="0" smtClean="0">
              <a:solidFill>
                <a:srgbClr val="FDC600"/>
              </a:solidFill>
            </a:endParaRPr>
          </a:p>
        </p:txBody>
      </p:sp>
      <p:sp>
        <p:nvSpPr>
          <p:cNvPr id="8" name="Content Placeholder 2"/>
          <p:cNvSpPr txBox="1">
            <a:spLocks/>
          </p:cNvSpPr>
          <p:nvPr/>
        </p:nvSpPr>
        <p:spPr>
          <a:xfrm>
            <a:off x="744467" y="3052594"/>
            <a:ext cx="8229600" cy="520228"/>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Other names for this feature include:</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13" name="Content Placeholder 2"/>
          <p:cNvSpPr txBox="1">
            <a:spLocks/>
          </p:cNvSpPr>
          <p:nvPr/>
        </p:nvSpPr>
        <p:spPr>
          <a:xfrm>
            <a:off x="1209549" y="3581766"/>
            <a:ext cx="8229600" cy="520228"/>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BAT – Button Actuated Timer</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6" name="Content Placeholder 2"/>
          <p:cNvSpPr txBox="1">
            <a:spLocks/>
          </p:cNvSpPr>
          <p:nvPr/>
        </p:nvSpPr>
        <p:spPr>
          <a:xfrm>
            <a:off x="1209549" y="4101994"/>
            <a:ext cx="3655922" cy="520228"/>
          </a:xfrm>
          <a:prstGeom prst="rect">
            <a:avLst/>
          </a:prstGeom>
          <a:effectLst/>
        </p:spPr>
        <p:txBody>
          <a:bodyPr vert="horz" wrap="square"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Extended Push</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accel="50000" decel="5000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build="p"/>
      <p:bldP spid="13" grpId="0" build="p"/>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tended-push.png"/>
          <p:cNvPicPr>
            <a:picLocks noChangeAspect="1"/>
          </p:cNvPicPr>
          <p:nvPr/>
        </p:nvPicPr>
        <p:blipFill>
          <a:blip r:embed="rId2"/>
          <a:stretch>
            <a:fillRect/>
          </a:stretch>
        </p:blipFill>
        <p:spPr>
          <a:xfrm>
            <a:off x="1816100" y="-955797"/>
            <a:ext cx="6858000" cy="9591609"/>
          </a:xfrm>
          <a:prstGeom prst="rect">
            <a:avLst/>
          </a:prstGeom>
        </p:spPr>
      </p:pic>
      <p:sp>
        <p:nvSpPr>
          <p:cNvPr id="11" name="Title 1"/>
          <p:cNvSpPr>
            <a:spLocks noGrp="1"/>
          </p:cNvSpPr>
          <p:nvPr>
            <p:ph type="title"/>
          </p:nvPr>
        </p:nvSpPr>
        <p:spPr>
          <a:xfrm>
            <a:off x="287267" y="385737"/>
            <a:ext cx="8686800" cy="785258"/>
          </a:xfrm>
        </p:spPr>
        <p:txBody>
          <a:bodyPr/>
          <a:lstStyle/>
          <a:p>
            <a:r>
              <a:rPr lang="en-US" dirty="0" smtClean="0"/>
              <a:t>Extended Button Press</a:t>
            </a:r>
            <a:endParaRPr lang="en-US" dirty="0"/>
          </a:p>
        </p:txBody>
      </p:sp>
      <p:sp>
        <p:nvSpPr>
          <p:cNvPr id="12" name="Content Placeholder 2"/>
          <p:cNvSpPr>
            <a:spLocks noGrp="1"/>
          </p:cNvSpPr>
          <p:nvPr>
            <p:ph idx="1"/>
          </p:nvPr>
        </p:nvSpPr>
        <p:spPr>
          <a:xfrm>
            <a:off x="457200" y="1257184"/>
            <a:ext cx="6313318" cy="892125"/>
          </a:xfrm>
        </p:spPr>
        <p:txBody>
          <a:bodyPr/>
          <a:lstStyle/>
          <a:p>
            <a:pPr marL="398463" lvl="1" indent="-342900"/>
            <a:r>
              <a:rPr lang="en-US" dirty="0" smtClean="0"/>
              <a:t>Possible feature called by the extended button press include:</a:t>
            </a:r>
            <a:endParaRPr lang="en-US" dirty="0" smtClean="0">
              <a:solidFill>
                <a:srgbClr val="FDC600"/>
              </a:solidFill>
            </a:endParaRPr>
          </a:p>
        </p:txBody>
      </p:sp>
      <p:sp>
        <p:nvSpPr>
          <p:cNvPr id="14" name="Content Placeholder 2"/>
          <p:cNvSpPr txBox="1">
            <a:spLocks/>
          </p:cNvSpPr>
          <p:nvPr/>
        </p:nvSpPr>
        <p:spPr>
          <a:xfrm>
            <a:off x="780243" y="2270380"/>
            <a:ext cx="8229600" cy="520228"/>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Pushbutton Information Message</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15" name="Content Placeholder 2"/>
          <p:cNvSpPr txBox="1">
            <a:spLocks/>
          </p:cNvSpPr>
          <p:nvPr/>
        </p:nvSpPr>
        <p:spPr>
          <a:xfrm>
            <a:off x="780243" y="2799552"/>
            <a:ext cx="8229600" cy="520228"/>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Audible Beaconing</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16" name="Content Placeholder 2"/>
          <p:cNvSpPr txBox="1">
            <a:spLocks/>
          </p:cNvSpPr>
          <p:nvPr/>
        </p:nvSpPr>
        <p:spPr>
          <a:xfrm>
            <a:off x="780243" y="3319780"/>
            <a:ext cx="5578856" cy="520228"/>
          </a:xfrm>
          <a:prstGeom prst="rect">
            <a:avLst/>
          </a:prstGeom>
          <a:effectLst/>
        </p:spPr>
        <p:txBody>
          <a:bodyPr vert="horz" wrap="square"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Extended Crossing Time</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accel="50000" decel="50000" fill="hold" grpId="0"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calcmode="lin" valueType="num">
                                      <p:cBhvr additive="base">
                                        <p:cTn id="16"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accel="50000" decel="5000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accel="50000" decel="50000" fill="hold" grpId="0"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 calcmode="lin" valueType="num">
                                      <p:cBhvr additive="base">
                                        <p:cTn id="28"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build="p"/>
      <p:bldP spid="15" grpId="0" build="p"/>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66" y="385737"/>
            <a:ext cx="8856733" cy="774998"/>
          </a:xfrm>
        </p:spPr>
        <p:txBody>
          <a:bodyPr/>
          <a:lstStyle/>
          <a:p>
            <a:r>
              <a:rPr lang="en-US" sz="4400" dirty="0" smtClean="0"/>
              <a:t>Pushbutton Information Message</a:t>
            </a:r>
            <a:endParaRPr lang="en-US" sz="4400" dirty="0"/>
          </a:p>
        </p:txBody>
      </p:sp>
      <p:sp>
        <p:nvSpPr>
          <p:cNvPr id="3" name="Content Placeholder 2"/>
          <p:cNvSpPr>
            <a:spLocks noGrp="1"/>
          </p:cNvSpPr>
          <p:nvPr>
            <p:ph idx="1"/>
          </p:nvPr>
        </p:nvSpPr>
        <p:spPr>
          <a:xfrm>
            <a:off x="457199" y="1160735"/>
            <a:ext cx="8516868" cy="2007815"/>
          </a:xfrm>
        </p:spPr>
        <p:txBody>
          <a:bodyPr/>
          <a:lstStyle/>
          <a:p>
            <a:pPr marL="398463" lvl="1" indent="-342900"/>
            <a:r>
              <a:rPr lang="en-US" dirty="0" smtClean="0"/>
              <a:t>A pushbutton information message is a recorded message that provides the name of the street and intersection with which that pushbutton is associated. It can also provide other information about the intersection signalization or geometry.</a:t>
            </a:r>
            <a:endParaRPr lang="en-US" dirty="0" smtClean="0">
              <a:solidFill>
                <a:srgbClr val="FDC600"/>
              </a:solidFill>
            </a:endParaRPr>
          </a:p>
        </p:txBody>
      </p:sp>
      <p:sp>
        <p:nvSpPr>
          <p:cNvPr id="8" name="Content Placeholder 2"/>
          <p:cNvSpPr txBox="1">
            <a:spLocks/>
          </p:cNvSpPr>
          <p:nvPr/>
        </p:nvSpPr>
        <p:spPr>
          <a:xfrm>
            <a:off x="780243" y="3216972"/>
            <a:ext cx="4353974" cy="1264021"/>
          </a:xfrm>
          <a:prstGeom prst="rect">
            <a:avLst/>
          </a:prstGeom>
          <a:effectLst/>
        </p:spPr>
        <p:txBody>
          <a:bodyPr vert="horz" wrap="square"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tabLst/>
              <a:defRPr/>
            </a:pPr>
            <a:r>
              <a:rPr lang="en-US" sz="2800" b="1" spc="-100" dirty="0" smtClean="0">
                <a:solidFill>
                  <a:srgbClr val="FDC600"/>
                </a:solidFill>
                <a:effectLst>
                  <a:outerShdw blurRad="152400" dist="114300" dir="2700000">
                    <a:srgbClr val="000000"/>
                  </a:outerShdw>
                </a:effectLst>
                <a:latin typeface="Arial"/>
                <a:cs typeface="Arial"/>
              </a:rPr>
              <a:t>   This feature is referred to by different names including:</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13" name="Content Placeholder 2"/>
          <p:cNvSpPr txBox="1">
            <a:spLocks/>
          </p:cNvSpPr>
          <p:nvPr/>
        </p:nvSpPr>
        <p:spPr>
          <a:xfrm>
            <a:off x="838200" y="4502797"/>
            <a:ext cx="8229600" cy="520228"/>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Voice on Location</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6" name="Content Placeholder 2"/>
          <p:cNvSpPr txBox="1">
            <a:spLocks/>
          </p:cNvSpPr>
          <p:nvPr/>
        </p:nvSpPr>
        <p:spPr>
          <a:xfrm>
            <a:off x="838200" y="5168857"/>
            <a:ext cx="5578856" cy="520228"/>
          </a:xfrm>
          <a:prstGeom prst="rect">
            <a:avLst/>
          </a:prstGeom>
          <a:effectLst/>
        </p:spPr>
        <p:txBody>
          <a:bodyPr vert="horz" wrap="square"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Informational Message</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9" name="Rectangle 8"/>
          <p:cNvSpPr/>
          <p:nvPr/>
        </p:nvSpPr>
        <p:spPr>
          <a:xfrm>
            <a:off x="856226" y="5837319"/>
            <a:ext cx="3070071" cy="474061"/>
          </a:xfrm>
          <a:prstGeom prst="rect">
            <a:avLst/>
          </a:prstGeom>
        </p:spPr>
        <p:txBody>
          <a:bodyPr wrap="none">
            <a:spAutoFit/>
          </a:bodyPr>
          <a:lstStyle/>
          <a:p>
            <a:pPr marL="398463" lvl="1" indent="-342900">
              <a:lnSpc>
                <a:spcPts val="2900"/>
              </a:lnSpc>
              <a:spcBef>
                <a:spcPct val="20000"/>
              </a:spcBef>
              <a:buClr>
                <a:srgbClr val="FDC600"/>
              </a:buClr>
              <a:buFont typeface="Wingdings" charset="2"/>
              <a:buChar char="§"/>
              <a:defRPr/>
            </a:pPr>
            <a:r>
              <a:rPr lang="en-US" sz="2800" b="1" spc="-100" dirty="0" smtClean="0">
                <a:solidFill>
                  <a:srgbClr val="FDC600"/>
                </a:solidFill>
                <a:effectLst>
                  <a:outerShdw blurRad="152400" dist="114300" dir="2700000">
                    <a:srgbClr val="000000"/>
                  </a:outerShdw>
                </a:effectLst>
                <a:latin typeface="Arial"/>
                <a:cs typeface="Arial"/>
              </a:rPr>
              <a:t>Verbal Message</a:t>
            </a:r>
          </a:p>
        </p:txBody>
      </p:sp>
      <p:sp>
        <p:nvSpPr>
          <p:cNvPr id="10" name="Rectangle 9"/>
          <p:cNvSpPr/>
          <p:nvPr/>
        </p:nvSpPr>
        <p:spPr>
          <a:xfrm>
            <a:off x="5134217" y="3270534"/>
            <a:ext cx="3685624" cy="474061"/>
          </a:xfrm>
          <a:prstGeom prst="rect">
            <a:avLst/>
          </a:prstGeom>
        </p:spPr>
        <p:txBody>
          <a:bodyPr wrap="none">
            <a:spAutoFit/>
          </a:bodyPr>
          <a:lstStyle/>
          <a:p>
            <a:pPr marL="398463" lvl="1" indent="-342900">
              <a:lnSpc>
                <a:spcPts val="2900"/>
              </a:lnSpc>
              <a:spcBef>
                <a:spcPct val="20000"/>
              </a:spcBef>
              <a:buClr>
                <a:srgbClr val="FDC600"/>
              </a:buClr>
              <a:buFont typeface="Wingdings" charset="2"/>
              <a:buChar char="§"/>
              <a:defRPr/>
            </a:pPr>
            <a:r>
              <a:rPr lang="en-US" sz="2800" b="1" spc="-100" dirty="0" smtClean="0">
                <a:solidFill>
                  <a:srgbClr val="FDC600"/>
                </a:solidFill>
                <a:effectLst>
                  <a:outerShdw blurRad="152400" dist="114300" dir="2700000">
                    <a:srgbClr val="000000"/>
                  </a:outerShdw>
                </a:effectLst>
                <a:latin typeface="Arial"/>
                <a:cs typeface="Arial"/>
              </a:rPr>
              <a:t>Additional Message</a:t>
            </a:r>
          </a:p>
        </p:txBody>
      </p:sp>
      <p:sp>
        <p:nvSpPr>
          <p:cNvPr id="11" name="Rectangle 10"/>
          <p:cNvSpPr/>
          <p:nvPr/>
        </p:nvSpPr>
        <p:spPr>
          <a:xfrm>
            <a:off x="5178002" y="3889318"/>
            <a:ext cx="3441968" cy="845958"/>
          </a:xfrm>
          <a:prstGeom prst="rect">
            <a:avLst/>
          </a:prstGeom>
        </p:spPr>
        <p:txBody>
          <a:bodyPr wrap="none">
            <a:spAutoFit/>
          </a:bodyPr>
          <a:lstStyle/>
          <a:p>
            <a:pPr marL="398463" lvl="1" indent="-342900">
              <a:lnSpc>
                <a:spcPts val="2900"/>
              </a:lnSpc>
              <a:spcBef>
                <a:spcPct val="20000"/>
              </a:spcBef>
              <a:buClr>
                <a:srgbClr val="FDC600"/>
              </a:buClr>
              <a:buFont typeface="Wingdings" charset="2"/>
              <a:buChar char="§"/>
              <a:defRPr/>
            </a:pPr>
            <a:r>
              <a:rPr lang="en-US" sz="2800" b="1" spc="-100" dirty="0" smtClean="0">
                <a:solidFill>
                  <a:srgbClr val="FDC600"/>
                </a:solidFill>
                <a:effectLst>
                  <a:outerShdw blurRad="152400" dist="114300" dir="2700000">
                    <a:srgbClr val="000000"/>
                  </a:outerShdw>
                </a:effectLst>
                <a:latin typeface="Arial"/>
                <a:cs typeface="Arial"/>
              </a:rPr>
              <a:t>Instructional/</a:t>
            </a:r>
            <a:br>
              <a:rPr lang="en-US" sz="2800" b="1" spc="-100" dirty="0" smtClean="0">
                <a:solidFill>
                  <a:srgbClr val="FDC600"/>
                </a:solidFill>
                <a:effectLst>
                  <a:outerShdw blurRad="152400" dist="114300" dir="2700000">
                    <a:srgbClr val="000000"/>
                  </a:outerShdw>
                </a:effectLst>
                <a:latin typeface="Arial"/>
                <a:cs typeface="Arial"/>
              </a:rPr>
            </a:br>
            <a:r>
              <a:rPr lang="en-US" sz="2800" b="1" spc="-100" dirty="0" smtClean="0">
                <a:solidFill>
                  <a:srgbClr val="FDC600"/>
                </a:solidFill>
                <a:effectLst>
                  <a:outerShdw blurRad="152400" dist="114300" dir="2700000">
                    <a:srgbClr val="000000"/>
                  </a:outerShdw>
                </a:effectLst>
                <a:latin typeface="Arial"/>
                <a:cs typeface="Arial"/>
              </a:rPr>
              <a:t>Location Message</a:t>
            </a:r>
          </a:p>
        </p:txBody>
      </p:sp>
      <p:sp>
        <p:nvSpPr>
          <p:cNvPr id="12" name="Rounded Rectangle 11"/>
          <p:cNvSpPr/>
          <p:nvPr/>
        </p:nvSpPr>
        <p:spPr>
          <a:xfrm>
            <a:off x="7378700" y="5168857"/>
            <a:ext cx="1143000" cy="1054100"/>
          </a:xfrm>
          <a:prstGeom prst="roundRect">
            <a:avLst/>
          </a:prstGeom>
          <a:gradFill flip="none" rotWithShape="1">
            <a:gsLst>
              <a:gs pos="0">
                <a:srgbClr val="FDC600"/>
              </a:gs>
              <a:gs pos="100000">
                <a:srgbClr val="FFE200"/>
              </a:gs>
            </a:gsLst>
            <a:lin ang="16200000" scaled="0"/>
            <a:tileRect/>
          </a:gradFill>
          <a:effectLst>
            <a:outerShdw blurRad="266700" dist="213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Walk Sign is ON  - Phil 1.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7471451" y="5276805"/>
            <a:ext cx="946162" cy="94615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accel="50000" decel="5000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accel="50000" decel="5000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accel="50000" decel="5000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accel="50000" decel="5000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7"/>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1872" fill="hold"/>
                                        <p:tgtEl>
                                          <p:spTgt spid="17"/>
                                        </p:tgtEl>
                                      </p:cBhvr>
                                    </p:cmd>
                                  </p:childTnLst>
                                </p:cTn>
                              </p:par>
                            </p:childTnLst>
                          </p:cTn>
                        </p:par>
                      </p:childTnLst>
                    </p:cTn>
                  </p:par>
                </p:childTnLst>
              </p:cTn>
              <p:nextCondLst>
                <p:cond evt="onClick" delay="0">
                  <p:tgtEl>
                    <p:spTgt spid="17"/>
                  </p:tgtEl>
                </p:cond>
              </p:nextCondLst>
            </p:seq>
            <p:audio>
              <p:cMediaNode>
                <p:cTn id="59"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2" grpId="0"/>
      <p:bldP spid="3" grpId="0" build="p"/>
      <p:bldP spid="8" grpId="0" build="p"/>
      <p:bldP spid="13" grpId="0" build="p"/>
      <p:bldP spid="6" grpId="0" build="p"/>
      <p:bldP spid="9" grpId="0"/>
      <p:bldP spid="10" grpId="0"/>
      <p:bldP spid="11" grpId="0"/>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2754"/>
            <a:ext cx="8229600" cy="795944"/>
          </a:xfrm>
        </p:spPr>
        <p:txBody>
          <a:bodyPr/>
          <a:lstStyle/>
          <a:p>
            <a:r>
              <a:rPr lang="en-US" dirty="0" smtClean="0"/>
              <a:t>Audible Beaconing</a:t>
            </a:r>
            <a:endParaRPr lang="en-US" dirty="0"/>
          </a:p>
        </p:txBody>
      </p:sp>
      <p:sp>
        <p:nvSpPr>
          <p:cNvPr id="3" name="Content Placeholder 2"/>
          <p:cNvSpPr>
            <a:spLocks noGrp="1"/>
          </p:cNvSpPr>
          <p:nvPr>
            <p:ph idx="1"/>
          </p:nvPr>
        </p:nvSpPr>
        <p:spPr>
          <a:xfrm>
            <a:off x="457200" y="1374588"/>
            <a:ext cx="8229600" cy="2007815"/>
          </a:xfrm>
        </p:spPr>
        <p:txBody>
          <a:bodyPr/>
          <a:lstStyle/>
          <a:p>
            <a:r>
              <a:rPr lang="en-US" dirty="0" smtClean="0"/>
              <a:t>Audible beaconing is the use of an</a:t>
            </a:r>
            <a:br>
              <a:rPr lang="en-US" dirty="0" smtClean="0"/>
            </a:br>
            <a:r>
              <a:rPr lang="en-US" dirty="0" smtClean="0"/>
              <a:t> audible signal in such a way that </a:t>
            </a:r>
            <a:br>
              <a:rPr lang="en-US" dirty="0" smtClean="0"/>
            </a:br>
            <a:r>
              <a:rPr lang="en-US" dirty="0" smtClean="0"/>
              <a:t>blind pedestrians can hone in on </a:t>
            </a:r>
            <a:br>
              <a:rPr lang="en-US" dirty="0" smtClean="0"/>
            </a:br>
            <a:r>
              <a:rPr lang="en-US" dirty="0" smtClean="0"/>
              <a:t>the signal coming from the target </a:t>
            </a:r>
            <a:br>
              <a:rPr lang="en-US" dirty="0" smtClean="0"/>
            </a:br>
            <a:r>
              <a:rPr lang="en-US" dirty="0" smtClean="0"/>
              <a:t>corner as they cross the street.</a:t>
            </a:r>
            <a:endParaRPr lang="en-US" dirty="0"/>
          </a:p>
        </p:txBody>
      </p:sp>
      <p:sp>
        <p:nvSpPr>
          <p:cNvPr id="4" name="Content Placeholder 2"/>
          <p:cNvSpPr txBox="1">
            <a:spLocks/>
          </p:cNvSpPr>
          <p:nvPr/>
        </p:nvSpPr>
        <p:spPr>
          <a:xfrm>
            <a:off x="500985" y="3607406"/>
            <a:ext cx="8229600" cy="1635918"/>
          </a:xfrm>
          <a:prstGeom prst="rect">
            <a:avLst/>
          </a:prstGeom>
          <a:effectLst/>
        </p:spPr>
        <p:txBody>
          <a:bodyPr vert="horz" lIns="91440" tIns="91440" rIns="91440" bIns="45720" rtlCol="0">
            <a:spAutoFit/>
          </a:bodyPr>
          <a:lstStyle/>
          <a:p>
            <a:pPr marL="287338" marR="0" lvl="0"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1"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MUTCD </a:t>
            </a: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and </a:t>
            </a:r>
            <a:r>
              <a:rPr kumimoji="0" lang="en-US" sz="2800" b="1" i="1"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Draft PROWAG </a:t>
            </a: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recommendations are that the beaconing be called up by special actuation,</a:t>
            </a:r>
            <a:r>
              <a:rPr kumimoji="0" lang="en-US" sz="2800" b="1" i="0" u="none" strike="noStrike" kern="1200" cap="none" spc="-100" normalizeH="0" noProof="0" dirty="0" smtClean="0">
                <a:ln>
                  <a:noFill/>
                </a:ln>
                <a:solidFill>
                  <a:schemeClr val="bg1"/>
                </a:solidFill>
                <a:effectLst>
                  <a:outerShdw blurRad="152400" dist="114300" dir="2700000">
                    <a:srgbClr val="000000"/>
                  </a:outerShdw>
                </a:effectLst>
                <a:uLnTx/>
                <a:uFillTx/>
                <a:latin typeface="Arial"/>
                <a:ea typeface="+mn-ea"/>
                <a:cs typeface="Arial"/>
              </a:rPr>
              <a:t> rather than the APS functioning in the louder mode all the time. </a:t>
            </a:r>
            <a:endParaRPr kumimoji="0" lang="en-US" sz="2800" b="1" i="0"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sp>
        <p:nvSpPr>
          <p:cNvPr id="5" name="Content Placeholder 2"/>
          <p:cNvSpPr txBox="1">
            <a:spLocks/>
          </p:cNvSpPr>
          <p:nvPr/>
        </p:nvSpPr>
        <p:spPr>
          <a:xfrm>
            <a:off x="429325" y="5441243"/>
            <a:ext cx="8229600" cy="892125"/>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The recommended form of special actuation is an extended button press.</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pic>
        <p:nvPicPr>
          <p:cNvPr id="6" name="Picture 5" descr="speaker.png"/>
          <p:cNvPicPr>
            <a:picLocks noChangeAspect="1"/>
          </p:cNvPicPr>
          <p:nvPr/>
        </p:nvPicPr>
        <p:blipFill>
          <a:blip r:embed="rId2"/>
          <a:srcRect l="49947"/>
          <a:stretch>
            <a:fillRect/>
          </a:stretch>
        </p:blipFill>
        <p:spPr>
          <a:xfrm>
            <a:off x="6369311" y="0"/>
            <a:ext cx="2774689" cy="36957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Tone</a:t>
            </a:r>
            <a:endParaRPr lang="en-US" dirty="0"/>
          </a:p>
        </p:txBody>
      </p:sp>
      <p:sp>
        <p:nvSpPr>
          <p:cNvPr id="3" name="Content Placeholder 2"/>
          <p:cNvSpPr>
            <a:spLocks noGrp="1"/>
          </p:cNvSpPr>
          <p:nvPr>
            <p:ph idx="1"/>
          </p:nvPr>
        </p:nvSpPr>
        <p:spPr>
          <a:xfrm>
            <a:off x="457200" y="1600200"/>
            <a:ext cx="8229600" cy="1635918"/>
          </a:xfrm>
        </p:spPr>
        <p:txBody>
          <a:bodyPr/>
          <a:lstStyle/>
          <a:p>
            <a:r>
              <a:rPr lang="en-US" dirty="0" smtClean="0"/>
              <a:t>An alert tone is a very brief burst of high frequency sound at the beginning of the audible WALK indication, which rapidly decays to the frequency of the WALK tone. </a:t>
            </a:r>
            <a:endParaRPr lang="en-US" dirty="0"/>
          </a:p>
        </p:txBody>
      </p:sp>
      <p:sp>
        <p:nvSpPr>
          <p:cNvPr id="4" name="Content Placeholder 2"/>
          <p:cNvSpPr txBox="1">
            <a:spLocks/>
          </p:cNvSpPr>
          <p:nvPr/>
        </p:nvSpPr>
        <p:spPr>
          <a:xfrm>
            <a:off x="457200" y="3484357"/>
            <a:ext cx="8229600" cy="892125"/>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It is intended to alert pedestrians to the beginning of the WALK interval.</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5" name="Content Placeholder 2"/>
          <p:cNvSpPr txBox="1">
            <a:spLocks/>
          </p:cNvSpPr>
          <p:nvPr/>
        </p:nvSpPr>
        <p:spPr>
          <a:xfrm>
            <a:off x="492630" y="4528882"/>
            <a:ext cx="8229600" cy="892125"/>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An alert tone may be useful if the WALK tone is not easily audible in some traffic conditions.</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6" name="Rounded Rectangle 5"/>
          <p:cNvSpPr/>
          <p:nvPr/>
        </p:nvSpPr>
        <p:spPr>
          <a:xfrm>
            <a:off x="7378700" y="279400"/>
            <a:ext cx="1143000" cy="1054100"/>
          </a:xfrm>
          <a:prstGeom prst="roundRect">
            <a:avLst/>
          </a:prstGeom>
          <a:gradFill flip="none" rotWithShape="1">
            <a:gsLst>
              <a:gs pos="0">
                <a:srgbClr val="FDC600"/>
              </a:gs>
              <a:gs pos="100000">
                <a:srgbClr val="FFE200"/>
              </a:gs>
            </a:gsLst>
            <a:lin ang="16200000" scaled="0"/>
            <a:tileRect/>
          </a:gradFill>
          <a:effectLst>
            <a:outerShdw blurRad="266700" dist="213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Walk Sign is On - Tony.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7490667" y="418494"/>
            <a:ext cx="914996" cy="91500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accel="50000" decel="5000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accel="50000" decel="5000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5417" fill="hold"/>
                                        <p:tgtEl>
                                          <p:spTgt spid="9"/>
                                        </p:tgtEl>
                                      </p:cBhvr>
                                    </p:cmd>
                                  </p:childTnLst>
                                </p:cTn>
                              </p:par>
                            </p:childTnLst>
                          </p:cTn>
                        </p:par>
                      </p:childTnLst>
                    </p:cTn>
                  </p:par>
                </p:childTnLst>
              </p:cTn>
              <p:nextCondLst>
                <p:cond evt="onClick" delay="0">
                  <p:tgtEl>
                    <p:spTgt spid="9"/>
                  </p:tgtEl>
                </p:cond>
              </p:nextCondLst>
            </p:seq>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 grpId="0"/>
      <p:bldP spid="3" grpId="0" build="p"/>
      <p:bldP spid="4" grpId="0" build="p"/>
      <p:bldP spid="5" grpId="0" build="p"/>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EDISH-MAP.png"/>
          <p:cNvPicPr>
            <a:picLocks noChangeAspect="1"/>
          </p:cNvPicPr>
          <p:nvPr/>
        </p:nvPicPr>
        <p:blipFill>
          <a:blip r:embed="rId2"/>
          <a:stretch>
            <a:fillRect/>
          </a:stretch>
        </p:blipFill>
        <p:spPr>
          <a:xfrm>
            <a:off x="3251200" y="0"/>
            <a:ext cx="9144000" cy="6858000"/>
          </a:xfrm>
          <a:prstGeom prst="rect">
            <a:avLst/>
          </a:prstGeom>
        </p:spPr>
      </p:pic>
      <p:sp>
        <p:nvSpPr>
          <p:cNvPr id="8" name="Title 1"/>
          <p:cNvSpPr>
            <a:spLocks noGrp="1"/>
          </p:cNvSpPr>
          <p:nvPr>
            <p:ph type="title"/>
          </p:nvPr>
        </p:nvSpPr>
        <p:spPr>
          <a:xfrm>
            <a:off x="457200" y="778366"/>
            <a:ext cx="8229600" cy="795944"/>
          </a:xfrm>
        </p:spPr>
        <p:txBody>
          <a:bodyPr/>
          <a:lstStyle/>
          <a:p>
            <a:r>
              <a:rPr lang="en-US" dirty="0" smtClean="0"/>
              <a:t>Tactile Map</a:t>
            </a:r>
            <a:endParaRPr lang="en-US" dirty="0"/>
          </a:p>
        </p:txBody>
      </p:sp>
      <p:sp>
        <p:nvSpPr>
          <p:cNvPr id="9" name="Content Placeholder 2"/>
          <p:cNvSpPr>
            <a:spLocks noGrp="1"/>
          </p:cNvSpPr>
          <p:nvPr>
            <p:ph idx="1"/>
          </p:nvPr>
        </p:nvSpPr>
        <p:spPr>
          <a:xfrm>
            <a:off x="457200" y="1600200"/>
            <a:ext cx="4318000" cy="2751608"/>
          </a:xfrm>
        </p:spPr>
        <p:txBody>
          <a:bodyPr/>
          <a:lstStyle/>
          <a:p>
            <a:r>
              <a:rPr lang="en-US" dirty="0" smtClean="0"/>
              <a:t>A raised schematic map showing what will be encountered as the pedestrian negotiates the crosswalk controlled by that pushbutton.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340" y="587866"/>
            <a:ext cx="8469560" cy="1413635"/>
          </a:xfrm>
        </p:spPr>
        <p:txBody>
          <a:bodyPr/>
          <a:lstStyle/>
          <a:p>
            <a:r>
              <a:rPr lang="en-US" dirty="0" smtClean="0"/>
              <a:t>Where Are APS Requirements?</a:t>
            </a:r>
            <a:endParaRPr lang="en-US" dirty="0"/>
          </a:p>
        </p:txBody>
      </p:sp>
      <p:sp>
        <p:nvSpPr>
          <p:cNvPr id="3" name="Content Placeholder 2"/>
          <p:cNvSpPr>
            <a:spLocks noGrp="1"/>
          </p:cNvSpPr>
          <p:nvPr>
            <p:ph idx="1"/>
          </p:nvPr>
        </p:nvSpPr>
        <p:spPr>
          <a:xfrm>
            <a:off x="457200" y="2070100"/>
            <a:ext cx="8229600" cy="2007815"/>
          </a:xfrm>
        </p:spPr>
        <p:txBody>
          <a:bodyPr/>
          <a:lstStyle/>
          <a:p>
            <a:r>
              <a:rPr lang="en-US" dirty="0" smtClean="0"/>
              <a:t>The ADA requirements for state and local governments extend and increase the requirements in the Rehabilitation Act, requiring newly constructed or altered public facilities to be accessible, regardless of the funding source.</a:t>
            </a:r>
            <a:endParaRPr lang="en-US" dirty="0"/>
          </a:p>
        </p:txBody>
      </p:sp>
      <p:sp>
        <p:nvSpPr>
          <p:cNvPr id="4" name="Content Placeholder 2"/>
          <p:cNvSpPr txBox="1">
            <a:spLocks/>
          </p:cNvSpPr>
          <p:nvPr/>
        </p:nvSpPr>
        <p:spPr>
          <a:xfrm>
            <a:off x="509340" y="4355334"/>
            <a:ext cx="8229600" cy="1635918"/>
          </a:xfrm>
          <a:prstGeom prst="rect">
            <a:avLst/>
          </a:prstGeom>
          <a:effectLst/>
        </p:spPr>
        <p:txBody>
          <a:bodyPr vert="horz" lIns="91440" tIns="91440" rIns="91440" bIns="45720" rtlCol="0">
            <a:spAutoFit/>
          </a:bodyPr>
          <a:lstStyle/>
          <a:p>
            <a:pPr marL="287338" marR="0" lvl="0"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While the ADA does not require going</a:t>
            </a:r>
            <a:r>
              <a:rPr kumimoji="0" lang="en-US" sz="2800" b="1" i="0" u="none" strike="noStrike" kern="1200" cap="none" spc="-100" normalizeH="0" noProof="0" dirty="0" smtClean="0">
                <a:ln>
                  <a:noFill/>
                </a:ln>
                <a:solidFill>
                  <a:schemeClr val="bg1"/>
                </a:solidFill>
                <a:effectLst>
                  <a:outerShdw blurRad="152400" dist="114300" dir="2700000">
                    <a:srgbClr val="000000"/>
                  </a:outerShdw>
                </a:effectLst>
                <a:uLnTx/>
                <a:uFillTx/>
                <a:latin typeface="Arial"/>
                <a:ea typeface="+mn-ea"/>
                <a:cs typeface="Arial"/>
              </a:rPr>
              <a:t> back and reconstructing all intersections and locations, it does require improving accessibility when work is performed at a location</a:t>
            </a: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a:t>
            </a:r>
            <a:endParaRPr kumimoji="0" lang="en-US" sz="2800" b="1" i="0"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430"/>
            <a:ext cx="8229600" cy="795944"/>
          </a:xfrm>
        </p:spPr>
        <p:txBody>
          <a:bodyPr/>
          <a:lstStyle/>
          <a:p>
            <a:r>
              <a:rPr lang="en-US" dirty="0" smtClean="0"/>
              <a:t>MUTCD Recommends:</a:t>
            </a:r>
            <a:endParaRPr lang="en-US" dirty="0"/>
          </a:p>
        </p:txBody>
      </p:sp>
      <p:sp>
        <p:nvSpPr>
          <p:cNvPr id="3" name="Content Placeholder 2"/>
          <p:cNvSpPr>
            <a:spLocks noGrp="1"/>
          </p:cNvSpPr>
          <p:nvPr>
            <p:ph idx="1"/>
          </p:nvPr>
        </p:nvSpPr>
        <p:spPr>
          <a:xfrm>
            <a:off x="457200" y="1132264"/>
            <a:ext cx="8357804" cy="1635918"/>
          </a:xfrm>
        </p:spPr>
        <p:txBody>
          <a:bodyPr/>
          <a:lstStyle/>
          <a:p>
            <a:r>
              <a:rPr lang="en-US" dirty="0" smtClean="0"/>
              <a:t>The installation of accessible pedestrian signals at signalized locations should be based on an engineering study, which should consider the following factors:</a:t>
            </a:r>
            <a:endParaRPr lang="en-US" dirty="0"/>
          </a:p>
        </p:txBody>
      </p:sp>
      <p:sp>
        <p:nvSpPr>
          <p:cNvPr id="4" name="Content Placeholder 2"/>
          <p:cNvSpPr txBox="1">
            <a:spLocks/>
          </p:cNvSpPr>
          <p:nvPr/>
        </p:nvSpPr>
        <p:spPr>
          <a:xfrm>
            <a:off x="598240" y="2686221"/>
            <a:ext cx="8458064" cy="892125"/>
          </a:xfrm>
          <a:prstGeom prst="rect">
            <a:avLst/>
          </a:prstGeom>
          <a:effectLst/>
        </p:spPr>
        <p:txBody>
          <a:bodyPr vert="horz" wrap="square"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Potential demand for accessible pedestrian signals</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5" name="Content Placeholder 2"/>
          <p:cNvSpPr txBox="1">
            <a:spLocks/>
          </p:cNvSpPr>
          <p:nvPr/>
        </p:nvSpPr>
        <p:spPr>
          <a:xfrm>
            <a:off x="598240" y="3496753"/>
            <a:ext cx="8229600" cy="520228"/>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A request for accessible pedestrian signals</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6" name="Content Placeholder 2"/>
          <p:cNvSpPr txBox="1">
            <a:spLocks/>
          </p:cNvSpPr>
          <p:nvPr/>
        </p:nvSpPr>
        <p:spPr>
          <a:xfrm>
            <a:off x="598240" y="4016981"/>
            <a:ext cx="8229600" cy="1264021"/>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Traffic volumes during times when pedestrians might be present, including periods of low traffic volumes or high turn-on-red volumes</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7" name="Content Placeholder 2"/>
          <p:cNvSpPr txBox="1">
            <a:spLocks/>
          </p:cNvSpPr>
          <p:nvPr/>
        </p:nvSpPr>
        <p:spPr>
          <a:xfrm>
            <a:off x="598240" y="5167900"/>
            <a:ext cx="8229600" cy="520228"/>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The complexity of traffic signal phasing</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8" name="Content Placeholder 2"/>
          <p:cNvSpPr txBox="1">
            <a:spLocks/>
          </p:cNvSpPr>
          <p:nvPr/>
        </p:nvSpPr>
        <p:spPr>
          <a:xfrm>
            <a:off x="623305" y="5688128"/>
            <a:ext cx="8229600" cy="520228"/>
          </a:xfrm>
          <a:prstGeom prst="rect">
            <a:avLst/>
          </a:prstGeom>
          <a:effectLst/>
        </p:spPr>
        <p:txBody>
          <a:bodyPr vert="horz"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The complexity of traffic intersection geometry</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696668"/>
            <a:ext cx="5494338" cy="4611091"/>
          </a:xfrm>
        </p:spPr>
        <p:txBody>
          <a:bodyPr/>
          <a:lstStyle/>
          <a:p>
            <a:pPr lvl="1"/>
            <a:r>
              <a:rPr lang="en-US" dirty="0"/>
              <a:t>B</a:t>
            </a:r>
            <a:r>
              <a:rPr lang="en-US" dirty="0" smtClean="0"/>
              <a:t>lind pedestrians make more accurate judgments of onset of the walk interval. There is a reduction in the number of crossings begun during </a:t>
            </a:r>
            <a:r>
              <a:rPr lang="en-US" dirty="0" smtClean="0">
                <a:solidFill>
                  <a:srgbClr val="FDC600"/>
                </a:solidFill>
              </a:rPr>
              <a:t>DON’T WALK</a:t>
            </a:r>
            <a:r>
              <a:rPr lang="en-US" dirty="0" smtClean="0"/>
              <a:t> and reduced delay in beginning to cross when the signal changed, resulting in significantly more crossings completed before </a:t>
            </a:r>
            <a:br>
              <a:rPr lang="en-US" dirty="0" smtClean="0"/>
            </a:br>
            <a:r>
              <a:rPr lang="en-US" dirty="0" smtClean="0"/>
              <a:t>the signal changed.</a:t>
            </a:r>
            <a:endParaRPr lang="en-US" dirty="0"/>
          </a:p>
        </p:txBody>
      </p:sp>
      <p:sp>
        <p:nvSpPr>
          <p:cNvPr id="7" name="Title 1"/>
          <p:cNvSpPr>
            <a:spLocks noGrp="1"/>
          </p:cNvSpPr>
          <p:nvPr>
            <p:ph type="title"/>
          </p:nvPr>
        </p:nvSpPr>
        <p:spPr>
          <a:xfrm>
            <a:off x="457200" y="229385"/>
            <a:ext cx="8229600" cy="1523067"/>
          </a:xfrm>
        </p:spPr>
        <p:txBody>
          <a:bodyPr/>
          <a:lstStyle/>
          <a:p>
            <a:r>
              <a:rPr lang="en-US" dirty="0"/>
              <a:t>Benefits &amp; Purpose</a:t>
            </a:r>
            <a:r>
              <a:rPr lang="en-US" dirty="0" smtClean="0"/>
              <a:t> </a:t>
            </a:r>
            <a:br>
              <a:rPr lang="en-US" dirty="0" smtClean="0"/>
            </a:br>
            <a:r>
              <a:rPr lang="en-US" dirty="0" smtClean="0"/>
              <a:t>of </a:t>
            </a:r>
            <a:r>
              <a:rPr lang="en-US" dirty="0"/>
              <a:t>an APS?</a:t>
            </a:r>
            <a:r>
              <a:rPr lang="en-US" dirty="0" smtClean="0"/>
              <a:t> </a:t>
            </a:r>
            <a:endParaRPr lang="en-US" dirty="0"/>
          </a:p>
        </p:txBody>
      </p:sp>
      <p:pic>
        <p:nvPicPr>
          <p:cNvPr id="4" name="Picture 3" descr="blind.png"/>
          <p:cNvPicPr>
            <a:picLocks noChangeAspect="1"/>
          </p:cNvPicPr>
          <p:nvPr/>
        </p:nvPicPr>
        <p:blipFill>
          <a:blip r:embed="rId2"/>
          <a:stretch>
            <a:fillRect/>
          </a:stretch>
        </p:blipFill>
        <p:spPr>
          <a:xfrm>
            <a:off x="5765107" y="0"/>
            <a:ext cx="5394960" cy="6858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1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APS Prioritization Tool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 y="2279261"/>
            <a:ext cx="9144000" cy="1969770"/>
          </a:xfrm>
          <a:prstGeom prst="rect">
            <a:avLst/>
          </a:prstGeom>
          <a:noFill/>
        </p:spPr>
        <p:txBody>
          <a:bodyPr wrap="square" rtlCol="0" anchor="t">
            <a:spAutoFit/>
          </a:bodyPr>
          <a:lstStyle/>
          <a:p>
            <a:pPr algn="ctr">
              <a:lnSpc>
                <a:spcPts val="7200"/>
              </a:lnSpc>
            </a:pPr>
            <a:r>
              <a:rPr lang="en-US" sz="7200" b="1" spc="-100" dirty="0" smtClean="0">
                <a:solidFill>
                  <a:schemeClr val="bg1"/>
                </a:solidFill>
                <a:effectLst>
                  <a:outerShdw blurRad="152400" dist="114300" dir="2700000">
                    <a:schemeClr val="tx1"/>
                  </a:outerShdw>
                </a:effectLst>
                <a:latin typeface="Arial"/>
                <a:cs typeface="Arial"/>
              </a:rPr>
              <a:t>Designing APS Installations</a:t>
            </a:r>
            <a:endParaRPr lang="en-US" sz="7200" b="1" spc="-100" dirty="0">
              <a:solidFill>
                <a:schemeClr val="bg1"/>
              </a:solidFill>
              <a:effectLst>
                <a:outerShdw blurRad="152400" dist="114300" dir="2700000">
                  <a:schemeClr val="tx1"/>
                </a:outerShdw>
              </a:effectLst>
              <a:latin typeface="Arial"/>
              <a:cs typeface="Arial"/>
            </a:endParaRPr>
          </a:p>
        </p:txBody>
      </p:sp>
      <p:sp>
        <p:nvSpPr>
          <p:cNvPr id="3" name="TextBox 2"/>
          <p:cNvSpPr txBox="1"/>
          <p:nvPr/>
        </p:nvSpPr>
        <p:spPr>
          <a:xfrm>
            <a:off x="0" y="2279261"/>
            <a:ext cx="9144000" cy="1969770"/>
          </a:xfrm>
          <a:prstGeom prst="rect">
            <a:avLst/>
          </a:prstGeom>
          <a:noFill/>
        </p:spPr>
        <p:txBody>
          <a:bodyPr wrap="square" rtlCol="0" anchor="t">
            <a:spAutoFit/>
          </a:bodyPr>
          <a:lstStyle/>
          <a:p>
            <a:pPr algn="ctr">
              <a:lnSpc>
                <a:spcPts val="7200"/>
              </a:lnSpc>
            </a:pPr>
            <a:r>
              <a:rPr lang="en-US" sz="7200" b="1" spc="-100" dirty="0" smtClean="0">
                <a:solidFill>
                  <a:schemeClr val="bg1"/>
                </a:solidFill>
                <a:effectLst>
                  <a:outerShdw blurRad="152400" dist="114300" dir="2700000">
                    <a:schemeClr val="tx1"/>
                  </a:outerShdw>
                </a:effectLst>
                <a:latin typeface="Arial"/>
                <a:cs typeface="Arial"/>
              </a:rPr>
              <a:t>Designing APS Installations</a:t>
            </a:r>
            <a:endParaRPr lang="en-US" sz="7200" b="1" spc="-100" dirty="0">
              <a:solidFill>
                <a:schemeClr val="bg1"/>
              </a:solidFill>
              <a:effectLst>
                <a:outerShdw blurRad="152400" dist="114300" dir="2700000">
                  <a:schemeClr val="tx1"/>
                </a:outerShdw>
              </a:effectLst>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6" presetClass="emph" presetSubtype="0" accel="50000" decel="50000" fill="hold" grpId="1" nodeType="afterEffect">
                                  <p:stCondLst>
                                    <p:cond delay="0"/>
                                  </p:stCondLst>
                                  <p:childTnLst>
                                    <p:animScale>
                                      <p:cBhvr>
                                        <p:cTn id="10" dur="1000" fill="hold"/>
                                        <p:tgtEl>
                                          <p:spTgt spid="4"/>
                                        </p:tgtEl>
                                      </p:cBhvr>
                                      <p:by x="400000" y="400000"/>
                                    </p:animScale>
                                  </p:childTnLst>
                                </p:cTn>
                              </p:par>
                              <p:par>
                                <p:cTn id="11" presetID="10" presetClass="exit" presetSubtype="0" fill="hold" grpId="2"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466"/>
            <a:ext cx="8229600" cy="1413635"/>
          </a:xfrm>
        </p:spPr>
        <p:txBody>
          <a:bodyPr/>
          <a:lstStyle/>
          <a:p>
            <a:r>
              <a:rPr lang="en-US" dirty="0" smtClean="0"/>
              <a:t>General Principles in Deciding on Location</a:t>
            </a:r>
            <a:endParaRPr lang="en-US" dirty="0"/>
          </a:p>
        </p:txBody>
      </p:sp>
      <p:sp>
        <p:nvSpPr>
          <p:cNvPr id="3" name="Content Placeholder 2"/>
          <p:cNvSpPr>
            <a:spLocks noGrp="1"/>
          </p:cNvSpPr>
          <p:nvPr>
            <p:ph idx="1"/>
          </p:nvPr>
        </p:nvSpPr>
        <p:spPr>
          <a:xfrm>
            <a:off x="457200" y="2058305"/>
            <a:ext cx="8229600" cy="1264021"/>
          </a:xfrm>
        </p:spPr>
        <p:txBody>
          <a:bodyPr/>
          <a:lstStyle/>
          <a:p>
            <a:r>
              <a:rPr lang="en-US" dirty="0" smtClean="0"/>
              <a:t>Provide pedestrians signal information to those who cannot see the pedestrian signal head across the street.</a:t>
            </a:r>
            <a:endParaRPr lang="en-US" dirty="0"/>
          </a:p>
        </p:txBody>
      </p:sp>
      <p:sp>
        <p:nvSpPr>
          <p:cNvPr id="4" name="Content Placeholder 2"/>
          <p:cNvSpPr txBox="1">
            <a:spLocks/>
          </p:cNvSpPr>
          <p:nvPr/>
        </p:nvSpPr>
        <p:spPr>
          <a:xfrm>
            <a:off x="440485" y="3298564"/>
            <a:ext cx="8229600" cy="1635918"/>
          </a:xfrm>
          <a:prstGeom prst="rect">
            <a:avLst/>
          </a:prstGeom>
          <a:effectLst/>
        </p:spPr>
        <p:txBody>
          <a:bodyPr vert="horz" lIns="91440" tIns="91440" rIns="91440" bIns="45720" rtlCol="0">
            <a:spAutoFit/>
          </a:bodyPr>
          <a:lstStyle/>
          <a:p>
            <a:pPr marL="287338" marR="0" lvl="0"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Provide information to pedestrians about the presence and location</a:t>
            </a:r>
            <a:r>
              <a:rPr kumimoji="0" lang="en-US" sz="2800" b="1" i="0" u="none" strike="noStrike" kern="1200" cap="none" spc="-100" normalizeH="0" noProof="0" dirty="0" smtClean="0">
                <a:ln>
                  <a:noFill/>
                </a:ln>
                <a:solidFill>
                  <a:schemeClr val="bg1"/>
                </a:solidFill>
                <a:effectLst>
                  <a:outerShdw blurRad="152400" dist="114300" dir="2700000">
                    <a:srgbClr val="000000"/>
                  </a:outerShdw>
                </a:effectLst>
                <a:uLnTx/>
                <a:uFillTx/>
                <a:latin typeface="Arial"/>
                <a:ea typeface="+mn-ea"/>
                <a:cs typeface="Arial"/>
              </a:rPr>
              <a:t> of pushbuttons and if pressing a button is required to actuate pedestrian timing.</a:t>
            </a:r>
            <a:endParaRPr kumimoji="0" lang="en-US" sz="2800" b="1" i="0"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sp>
        <p:nvSpPr>
          <p:cNvPr id="5" name="Content Placeholder 2"/>
          <p:cNvSpPr txBox="1">
            <a:spLocks/>
          </p:cNvSpPr>
          <p:nvPr/>
        </p:nvSpPr>
        <p:spPr>
          <a:xfrm>
            <a:off x="440490" y="4963123"/>
            <a:ext cx="8229600" cy="1264021"/>
          </a:xfrm>
          <a:prstGeom prst="rect">
            <a:avLst/>
          </a:prstGeom>
          <a:effectLst/>
        </p:spPr>
        <p:txBody>
          <a:bodyPr vert="horz" lIns="91440" tIns="91440" rIns="91440" bIns="45720" rtlCol="0">
            <a:spAutoFit/>
          </a:bodyPr>
          <a:lstStyle/>
          <a:p>
            <a:pPr marL="287338" marR="0" lvl="0"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Provide unambiguous information about the WALK indication and which crossing is being signaled.  </a:t>
            </a:r>
            <a:endParaRPr kumimoji="0" lang="en-US" sz="2800" b="1" i="0"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5166"/>
            <a:ext cx="8229600" cy="1413635"/>
          </a:xfrm>
        </p:spPr>
        <p:txBody>
          <a:bodyPr/>
          <a:lstStyle/>
          <a:p>
            <a:r>
              <a:rPr lang="en-US" dirty="0" smtClean="0"/>
              <a:t>General Principles in Deciding on Location</a:t>
            </a:r>
            <a:endParaRPr lang="en-US" dirty="0"/>
          </a:p>
        </p:txBody>
      </p:sp>
      <p:sp>
        <p:nvSpPr>
          <p:cNvPr id="3" name="Content Placeholder 2"/>
          <p:cNvSpPr>
            <a:spLocks noGrp="1"/>
          </p:cNvSpPr>
          <p:nvPr>
            <p:ph idx="1"/>
          </p:nvPr>
        </p:nvSpPr>
        <p:spPr>
          <a:xfrm>
            <a:off x="457200" y="2250493"/>
            <a:ext cx="8229600" cy="520228"/>
          </a:xfrm>
        </p:spPr>
        <p:txBody>
          <a:bodyPr/>
          <a:lstStyle/>
          <a:p>
            <a:r>
              <a:rPr lang="en-US" dirty="0" smtClean="0"/>
              <a:t>Use audible beaconing only when necessary:</a:t>
            </a:r>
            <a:endParaRPr lang="en-US" dirty="0"/>
          </a:p>
        </p:txBody>
      </p:sp>
      <p:sp>
        <p:nvSpPr>
          <p:cNvPr id="4" name="Content Placeholder 2"/>
          <p:cNvSpPr txBox="1">
            <a:spLocks/>
          </p:cNvSpPr>
          <p:nvPr/>
        </p:nvSpPr>
        <p:spPr>
          <a:xfrm>
            <a:off x="685936" y="2882741"/>
            <a:ext cx="8458064" cy="892125"/>
          </a:xfrm>
          <a:prstGeom prst="rect">
            <a:avLst/>
          </a:prstGeom>
          <a:effectLst/>
        </p:spPr>
        <p:txBody>
          <a:bodyPr vert="horz" wrap="square"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Put as little additional sound in the environment as possible</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5" name="Content Placeholder 2"/>
          <p:cNvSpPr txBox="1">
            <a:spLocks/>
          </p:cNvSpPr>
          <p:nvPr/>
        </p:nvSpPr>
        <p:spPr>
          <a:xfrm>
            <a:off x="685936" y="3788109"/>
            <a:ext cx="8458064" cy="520228"/>
          </a:xfrm>
          <a:prstGeom prst="rect">
            <a:avLst/>
          </a:prstGeom>
          <a:effectLst/>
        </p:spPr>
        <p:txBody>
          <a:bodyPr vert="horz" wrap="square"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Avoid disturbance of neighbors</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
        <p:nvSpPr>
          <p:cNvPr id="6" name="Content Placeholder 2"/>
          <p:cNvSpPr txBox="1">
            <a:spLocks/>
          </p:cNvSpPr>
          <p:nvPr/>
        </p:nvSpPr>
        <p:spPr>
          <a:xfrm>
            <a:off x="685936" y="4327623"/>
            <a:ext cx="7378564" cy="1264021"/>
          </a:xfrm>
          <a:prstGeom prst="rect">
            <a:avLst/>
          </a:prstGeom>
          <a:effectLst/>
        </p:spPr>
        <p:txBody>
          <a:bodyPr vert="horz" wrap="square" lIns="91440" tIns="91440" rIns="91440" bIns="45720" rtlCol="0">
            <a:spAutoFit/>
          </a:bodyPr>
          <a:lstStyle/>
          <a:p>
            <a:pPr marL="398463" marR="0" lvl="1" indent="-34290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lang="en-US" sz="2800" b="1" spc="-100" dirty="0" smtClean="0">
                <a:solidFill>
                  <a:srgbClr val="FDC600"/>
                </a:solidFill>
                <a:effectLst>
                  <a:outerShdw blurRad="152400" dist="114300" dir="2700000">
                    <a:srgbClr val="000000"/>
                  </a:outerShdw>
                </a:effectLst>
                <a:latin typeface="Arial"/>
                <a:cs typeface="Arial"/>
              </a:rPr>
              <a:t>Allow pedestrians who are blind or visually impaired to hear the traffic sounds as well as the APS</a:t>
            </a:r>
            <a:endParaRPr kumimoji="0" lang="en-US" sz="2800" b="1" i="0"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889500" cy="2079134"/>
          </a:xfrm>
        </p:spPr>
        <p:txBody>
          <a:bodyPr/>
          <a:lstStyle/>
          <a:p>
            <a:r>
              <a:rPr lang="en-US" dirty="0" smtClean="0"/>
              <a:t>Optimal APS Location</a:t>
            </a:r>
            <a:endParaRPr lang="en-US" dirty="0"/>
          </a:p>
        </p:txBody>
      </p:sp>
      <p:sp>
        <p:nvSpPr>
          <p:cNvPr id="4" name="Content Placeholder 2"/>
          <p:cNvSpPr txBox="1">
            <a:spLocks/>
          </p:cNvSpPr>
          <p:nvPr/>
        </p:nvSpPr>
        <p:spPr>
          <a:xfrm>
            <a:off x="457200" y="4208511"/>
            <a:ext cx="4022090" cy="2379711"/>
          </a:xfrm>
          <a:prstGeom prst="rect">
            <a:avLst/>
          </a:prstGeom>
          <a:effectLst/>
        </p:spPr>
        <p:txBody>
          <a:bodyPr vert="horz" wrap="square" lIns="91440" tIns="91440" rIns="91440" bIns="45720" rtlCol="0">
            <a:spAutoFit/>
          </a:bodyPr>
          <a:lstStyle/>
          <a:p>
            <a:pPr marL="287338" marR="0" lvl="0"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Between the edge of the crosswalk line farthest</a:t>
            </a:r>
            <a:r>
              <a:rPr kumimoji="0" lang="en-US" sz="2800" b="1" i="0" u="none" strike="noStrike" kern="1200" cap="none" spc="-100" normalizeH="0" noProof="0" dirty="0" smtClean="0">
                <a:ln>
                  <a:noFill/>
                </a:ln>
                <a:solidFill>
                  <a:schemeClr val="bg1"/>
                </a:solidFill>
                <a:effectLst>
                  <a:outerShdw blurRad="152400" dist="114300" dir="2700000">
                    <a:srgbClr val="000000"/>
                  </a:outerShdw>
                </a:effectLst>
                <a:uLnTx/>
                <a:uFillTx/>
                <a:latin typeface="Arial"/>
                <a:ea typeface="+mn-ea"/>
                <a:cs typeface="Arial"/>
              </a:rPr>
              <a:t> from center </a:t>
            </a:r>
            <a:br>
              <a:rPr kumimoji="0" lang="en-US" sz="2800" b="1" i="0" u="none" strike="noStrike" kern="1200" cap="none" spc="-100" normalizeH="0" noProof="0" dirty="0" smtClean="0">
                <a:ln>
                  <a:noFill/>
                </a:ln>
                <a:solidFill>
                  <a:schemeClr val="bg1"/>
                </a:solidFill>
                <a:effectLst>
                  <a:outerShdw blurRad="152400" dist="114300" dir="2700000">
                    <a:srgbClr val="000000"/>
                  </a:outerShdw>
                </a:effectLst>
                <a:uLnTx/>
                <a:uFillTx/>
                <a:latin typeface="Arial"/>
                <a:ea typeface="+mn-ea"/>
                <a:cs typeface="Arial"/>
              </a:rPr>
            </a:br>
            <a:r>
              <a:rPr kumimoji="0" lang="en-US" sz="2800" b="1" i="0" u="none" strike="noStrike" kern="1200" cap="none" spc="-100" normalizeH="0" noProof="0" dirty="0" smtClean="0">
                <a:ln>
                  <a:noFill/>
                </a:ln>
                <a:solidFill>
                  <a:schemeClr val="bg1"/>
                </a:solidFill>
                <a:effectLst>
                  <a:outerShdw blurRad="152400" dist="114300" dir="2700000">
                    <a:srgbClr val="000000"/>
                  </a:outerShdw>
                </a:effectLst>
                <a:uLnTx/>
                <a:uFillTx/>
                <a:latin typeface="Arial"/>
                <a:ea typeface="+mn-ea"/>
                <a:cs typeface="Arial"/>
              </a:rPr>
              <a:t>of the intersection </a:t>
            </a:r>
            <a:br>
              <a:rPr kumimoji="0" lang="en-US" sz="2800" b="1" i="0" u="none" strike="noStrike" kern="1200" cap="none" spc="-100" normalizeH="0" noProof="0" dirty="0" smtClean="0">
                <a:ln>
                  <a:noFill/>
                </a:ln>
                <a:solidFill>
                  <a:schemeClr val="bg1"/>
                </a:solidFill>
                <a:effectLst>
                  <a:outerShdw blurRad="152400" dist="114300" dir="2700000">
                    <a:srgbClr val="000000"/>
                  </a:outerShdw>
                </a:effectLst>
                <a:uLnTx/>
                <a:uFillTx/>
                <a:latin typeface="Arial"/>
                <a:ea typeface="+mn-ea"/>
                <a:cs typeface="Arial"/>
              </a:rPr>
            </a:br>
            <a:r>
              <a:rPr kumimoji="0" lang="en-US" sz="2800" b="1" i="0" u="none" strike="noStrike" kern="1200" cap="none" spc="-100" normalizeH="0" noProof="0" dirty="0" smtClean="0">
                <a:ln>
                  <a:noFill/>
                </a:ln>
                <a:solidFill>
                  <a:schemeClr val="bg1"/>
                </a:solidFill>
                <a:effectLst>
                  <a:outerShdw blurRad="152400" dist="114300" dir="2700000">
                    <a:srgbClr val="000000"/>
                  </a:outerShdw>
                </a:effectLst>
                <a:uLnTx/>
                <a:uFillTx/>
                <a:latin typeface="Arial"/>
                <a:ea typeface="+mn-ea"/>
                <a:cs typeface="Arial"/>
              </a:rPr>
              <a:t>and the side of the curb ramp.</a:t>
            </a:r>
            <a:endParaRPr kumimoji="0" lang="en-US" sz="2800" b="1" i="0"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pic>
        <p:nvPicPr>
          <p:cNvPr id="6" name="Picture 5" descr="page-95-.png"/>
          <p:cNvPicPr>
            <a:picLocks noChangeAspect="1"/>
          </p:cNvPicPr>
          <p:nvPr/>
        </p:nvPicPr>
        <p:blipFill>
          <a:blip r:embed="rId2"/>
          <a:stretch>
            <a:fillRect/>
          </a:stretch>
        </p:blipFill>
        <p:spPr>
          <a:xfrm>
            <a:off x="4343725" y="0"/>
            <a:ext cx="5337810" cy="6858000"/>
          </a:xfrm>
          <a:prstGeom prst="rect">
            <a:avLst/>
          </a:prstGeom>
        </p:spPr>
      </p:pic>
      <p:sp>
        <p:nvSpPr>
          <p:cNvPr id="7" name="Content Placeholder 2"/>
          <p:cNvSpPr txBox="1">
            <a:spLocks/>
          </p:cNvSpPr>
          <p:nvPr/>
        </p:nvSpPr>
        <p:spPr>
          <a:xfrm>
            <a:off x="509340" y="1498600"/>
            <a:ext cx="4122350" cy="2751608"/>
          </a:xfrm>
          <a:prstGeom prst="rect">
            <a:avLst/>
          </a:prstGeom>
          <a:effectLst/>
        </p:spPr>
        <p:txBody>
          <a:bodyPr vert="horz" wrap="square" lIns="91440" tIns="91440" rIns="91440" bIns="45720" rtlCol="0">
            <a:spAutoFit/>
          </a:bodyPr>
          <a:lstStyle/>
          <a:p>
            <a:pPr marL="287338" marR="0" lvl="0"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Whenever possible,</a:t>
            </a:r>
            <a:r>
              <a:rPr kumimoji="0" lang="en-US" sz="2800" b="1" i="0" u="none" strike="noStrike" kern="1200" cap="none" spc="-100" normalizeH="0" noProof="0" dirty="0" smtClean="0">
                <a:ln>
                  <a:noFill/>
                </a:ln>
                <a:solidFill>
                  <a:schemeClr val="bg1"/>
                </a:solidFill>
                <a:effectLst>
                  <a:outerShdw blurRad="152400" dist="114300" dir="2700000">
                    <a:srgbClr val="000000"/>
                  </a:outerShdw>
                </a:effectLst>
                <a:uLnTx/>
                <a:uFillTx/>
                <a:latin typeface="Arial"/>
                <a:ea typeface="+mn-ea"/>
                <a:cs typeface="Arial"/>
              </a:rPr>
              <a:t> two poles should be installed for APS speakers to be located close to pedestrian departure location </a:t>
            </a:r>
            <a:br>
              <a:rPr kumimoji="0" lang="en-US" sz="2800" b="1" i="0" u="none" strike="noStrike" kern="1200" cap="none" spc="-100" normalizeH="0" noProof="0" dirty="0" smtClean="0">
                <a:ln>
                  <a:noFill/>
                </a:ln>
                <a:solidFill>
                  <a:schemeClr val="bg1"/>
                </a:solidFill>
                <a:effectLst>
                  <a:outerShdw blurRad="152400" dist="114300" dir="2700000">
                    <a:srgbClr val="000000"/>
                  </a:outerShdw>
                </a:effectLst>
                <a:uLnTx/>
                <a:uFillTx/>
                <a:latin typeface="Arial"/>
                <a:ea typeface="+mn-ea"/>
                <a:cs typeface="Arial"/>
              </a:rPr>
            </a:br>
            <a:r>
              <a:rPr kumimoji="0" lang="en-US" sz="2800" b="1" i="0" u="none" strike="noStrike" kern="1200" cap="none" spc="-100" normalizeH="0" noProof="0" dirty="0" smtClean="0">
                <a:ln>
                  <a:noFill/>
                </a:ln>
                <a:solidFill>
                  <a:schemeClr val="bg1"/>
                </a:solidFill>
                <a:effectLst>
                  <a:outerShdw blurRad="152400" dist="114300" dir="2700000">
                    <a:srgbClr val="000000"/>
                  </a:outerShdw>
                </a:effectLst>
                <a:uLnTx/>
                <a:uFillTx/>
                <a:latin typeface="Arial"/>
                <a:ea typeface="+mn-ea"/>
                <a:cs typeface="Arial"/>
              </a:rPr>
              <a:t>and crosswalk.</a:t>
            </a:r>
            <a:endParaRPr kumimoji="0" lang="en-US" sz="2800" b="1" i="0"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accel="50000" decel="5000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accel="50000" decel="50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666"/>
            <a:ext cx="4889500" cy="2079134"/>
          </a:xfrm>
        </p:spPr>
        <p:txBody>
          <a:bodyPr/>
          <a:lstStyle/>
          <a:p>
            <a:r>
              <a:rPr lang="en-US" dirty="0" smtClean="0"/>
              <a:t>Optimal APS Location</a:t>
            </a:r>
            <a:endParaRPr lang="en-US" dirty="0"/>
          </a:p>
        </p:txBody>
      </p:sp>
      <p:sp>
        <p:nvSpPr>
          <p:cNvPr id="5" name="Content Placeholder 2"/>
          <p:cNvSpPr txBox="1">
            <a:spLocks/>
          </p:cNvSpPr>
          <p:nvPr/>
        </p:nvSpPr>
        <p:spPr>
          <a:xfrm>
            <a:off x="511350" y="1496674"/>
            <a:ext cx="4174950" cy="3123504"/>
          </a:xfrm>
          <a:prstGeom prst="rect">
            <a:avLst/>
          </a:prstGeom>
          <a:effectLst/>
        </p:spPr>
        <p:txBody>
          <a:bodyPr vert="horz" wrap="square" lIns="91440" tIns="91440" rIns="91440" bIns="45720" rtlCol="0">
            <a:spAutoFit/>
          </a:bodyPr>
          <a:lstStyle/>
          <a:p>
            <a:pPr marL="287338" marR="0" lvl="0"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Should be between 1.5 feet and </a:t>
            </a:r>
            <a:r>
              <a:rPr lang="en-US" sz="2800" b="1" spc="-100" dirty="0" smtClean="0">
                <a:solidFill>
                  <a:schemeClr val="bg1"/>
                </a:solidFill>
                <a:effectLst>
                  <a:outerShdw blurRad="152400" dist="114300" dir="2700000">
                    <a:srgbClr val="000000"/>
                  </a:outerShdw>
                </a:effectLst>
                <a:latin typeface="Arial"/>
                <a:cs typeface="Arial"/>
              </a:rPr>
              <a:t>6 feet from the edge of the curb, shoulder or pavement but no further than 10 feet from the edge of the curb, shoulder or pavement.</a:t>
            </a:r>
            <a:endParaRPr kumimoji="0" lang="en-US" sz="2800" b="1" i="0"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pic>
        <p:nvPicPr>
          <p:cNvPr id="6" name="Picture 5" descr="page-95-.png"/>
          <p:cNvPicPr>
            <a:picLocks noChangeAspect="1"/>
          </p:cNvPicPr>
          <p:nvPr/>
        </p:nvPicPr>
        <p:blipFill>
          <a:blip r:embed="rId2"/>
          <a:stretch>
            <a:fillRect/>
          </a:stretch>
        </p:blipFill>
        <p:spPr>
          <a:xfrm>
            <a:off x="4343733" y="0"/>
            <a:ext cx="5337810" cy="6858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APS Location</a:t>
            </a:r>
            <a:endParaRPr lang="en-US" dirty="0"/>
          </a:p>
        </p:txBody>
      </p:sp>
      <p:sp>
        <p:nvSpPr>
          <p:cNvPr id="3" name="Content Placeholder 2"/>
          <p:cNvSpPr>
            <a:spLocks noGrp="1"/>
          </p:cNvSpPr>
          <p:nvPr>
            <p:ph idx="1"/>
          </p:nvPr>
        </p:nvSpPr>
        <p:spPr>
          <a:xfrm>
            <a:off x="457200" y="1600200"/>
            <a:ext cx="8229600" cy="1264021"/>
          </a:xfrm>
        </p:spPr>
        <p:txBody>
          <a:bodyPr/>
          <a:lstStyle/>
          <a:p>
            <a:r>
              <a:rPr lang="en-US" dirty="0" smtClean="0"/>
              <a:t>Whenever possible, two poles should be installed for APS speakers to be located close to the pedestrian departure location and crosswalk.</a:t>
            </a:r>
            <a:endParaRPr lang="en-US" dirty="0"/>
          </a:p>
        </p:txBody>
      </p:sp>
      <p:sp>
        <p:nvSpPr>
          <p:cNvPr id="4" name="Content Placeholder 2"/>
          <p:cNvSpPr txBox="1">
            <a:spLocks/>
          </p:cNvSpPr>
          <p:nvPr/>
        </p:nvSpPr>
        <p:spPr>
          <a:xfrm>
            <a:off x="509340" y="2864221"/>
            <a:ext cx="8229600" cy="1264021"/>
          </a:xfrm>
          <a:prstGeom prst="rect">
            <a:avLst/>
          </a:prstGeom>
          <a:effectLst/>
        </p:spPr>
        <p:txBody>
          <a:bodyPr vert="horz" lIns="91440" tIns="91440" rIns="91440" bIns="45720" rtlCol="0">
            <a:spAutoFit/>
          </a:bodyPr>
          <a:lstStyle/>
          <a:p>
            <a:pPr marL="287338" marR="0" lvl="0"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Between the edge of the crosswalk line farthest</a:t>
            </a:r>
            <a:r>
              <a:rPr kumimoji="0" lang="en-US" sz="2800" b="1" i="0" u="none" strike="noStrike" kern="1200" cap="none" spc="-100" normalizeH="0" noProof="0" dirty="0" smtClean="0">
                <a:ln>
                  <a:noFill/>
                </a:ln>
                <a:solidFill>
                  <a:schemeClr val="bg1"/>
                </a:solidFill>
                <a:effectLst>
                  <a:outerShdw blurRad="152400" dist="114300" dir="2700000">
                    <a:srgbClr val="000000"/>
                  </a:outerShdw>
                </a:effectLst>
                <a:uLnTx/>
                <a:uFillTx/>
                <a:latin typeface="Arial"/>
                <a:ea typeface="+mn-ea"/>
                <a:cs typeface="Arial"/>
              </a:rPr>
              <a:t> from center of the intersection and the side of the curb ramp.</a:t>
            </a:r>
            <a:endParaRPr kumimoji="0" lang="en-US" sz="2800" b="1" i="0"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sp>
        <p:nvSpPr>
          <p:cNvPr id="5" name="Content Placeholder 2"/>
          <p:cNvSpPr txBox="1">
            <a:spLocks/>
          </p:cNvSpPr>
          <p:nvPr/>
        </p:nvSpPr>
        <p:spPr>
          <a:xfrm>
            <a:off x="511350" y="4128242"/>
            <a:ext cx="8229600" cy="1635918"/>
          </a:xfrm>
          <a:prstGeom prst="rect">
            <a:avLst/>
          </a:prstGeom>
          <a:effectLst/>
        </p:spPr>
        <p:txBody>
          <a:bodyPr vert="horz" lIns="91440" tIns="91440" rIns="91440" bIns="45720" rtlCol="0">
            <a:spAutoFit/>
          </a:bodyPr>
          <a:lstStyle/>
          <a:p>
            <a:pPr marL="287338" marR="0" lvl="0"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Should be between 1.5 feet and </a:t>
            </a:r>
            <a:r>
              <a:rPr lang="en-US" sz="2800" b="1" spc="-100" dirty="0" smtClean="0">
                <a:solidFill>
                  <a:schemeClr val="bg1"/>
                </a:solidFill>
                <a:effectLst>
                  <a:outerShdw blurRad="152400" dist="114300" dir="2700000">
                    <a:srgbClr val="000000"/>
                  </a:outerShdw>
                </a:effectLst>
                <a:latin typeface="Arial"/>
                <a:cs typeface="Arial"/>
              </a:rPr>
              <a:t>6 feet from the edge of the curb, shoulder or pavement but no further than 10 feet from the edge of the curb, shoulder or pavement.</a:t>
            </a:r>
            <a:endParaRPr kumimoji="0" lang="en-US" sz="2800" b="1" i="0"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8500" y="3150023"/>
            <a:ext cx="4978400" cy="845958"/>
          </a:xfrm>
          <a:prstGeom prst="rect">
            <a:avLst/>
          </a:prstGeom>
        </p:spPr>
        <p:txBody>
          <a:bodyPr wrap="square">
            <a:spAutoFit/>
          </a:bodyPr>
          <a:lstStyle/>
          <a:p>
            <a:pPr marL="398463" lvl="1" indent="-342900">
              <a:lnSpc>
                <a:spcPts val="2900"/>
              </a:lnSpc>
              <a:spcBef>
                <a:spcPct val="20000"/>
              </a:spcBef>
              <a:buClr>
                <a:srgbClr val="FDC600"/>
              </a:buClr>
              <a:buFont typeface="Wingdings" charset="2"/>
              <a:buChar char="§"/>
              <a:defRPr/>
            </a:pPr>
            <a:r>
              <a:rPr lang="en-US" sz="2800" b="1" spc="-100" dirty="0" smtClean="0">
                <a:solidFill>
                  <a:srgbClr val="FDC600"/>
                </a:solidFill>
                <a:effectLst>
                  <a:outerShdw blurRad="152400" dist="114300" dir="2700000">
                    <a:srgbClr val="000000"/>
                  </a:outerShdw>
                </a:effectLst>
                <a:latin typeface="Arial"/>
                <a:cs typeface="Arial"/>
              </a:rPr>
              <a:t>APS devices integral with the pushbutton</a:t>
            </a:r>
          </a:p>
        </p:txBody>
      </p:sp>
      <p:sp>
        <p:nvSpPr>
          <p:cNvPr id="5" name="Rectangle 4"/>
          <p:cNvSpPr/>
          <p:nvPr/>
        </p:nvSpPr>
        <p:spPr>
          <a:xfrm>
            <a:off x="698500" y="4026683"/>
            <a:ext cx="5676900" cy="845958"/>
          </a:xfrm>
          <a:prstGeom prst="rect">
            <a:avLst/>
          </a:prstGeom>
        </p:spPr>
        <p:txBody>
          <a:bodyPr wrap="square">
            <a:spAutoFit/>
          </a:bodyPr>
          <a:lstStyle/>
          <a:p>
            <a:pPr marL="398463" lvl="1" indent="-342900">
              <a:lnSpc>
                <a:spcPts val="2900"/>
              </a:lnSpc>
              <a:spcBef>
                <a:spcPct val="20000"/>
              </a:spcBef>
              <a:buClr>
                <a:srgbClr val="FDC600"/>
              </a:buClr>
              <a:buFont typeface="Wingdings" charset="2"/>
              <a:buChar char="§"/>
              <a:defRPr/>
            </a:pPr>
            <a:r>
              <a:rPr lang="en-US" sz="2800" b="1" spc="-100" dirty="0" smtClean="0">
                <a:solidFill>
                  <a:srgbClr val="FDC600"/>
                </a:solidFill>
                <a:effectLst>
                  <a:outerShdw blurRad="152400" dist="114300" dir="2700000">
                    <a:srgbClr val="000000"/>
                  </a:outerShdw>
                </a:effectLst>
                <a:latin typeface="Arial"/>
                <a:cs typeface="Arial"/>
              </a:rPr>
              <a:t>Audible and vibrotactile indications of the WALK interval</a:t>
            </a:r>
          </a:p>
        </p:txBody>
      </p:sp>
      <p:sp>
        <p:nvSpPr>
          <p:cNvPr id="6" name="Rectangle 5"/>
          <p:cNvSpPr/>
          <p:nvPr/>
        </p:nvSpPr>
        <p:spPr>
          <a:xfrm>
            <a:off x="700495" y="4906840"/>
            <a:ext cx="4773205" cy="845958"/>
          </a:xfrm>
          <a:prstGeom prst="rect">
            <a:avLst/>
          </a:prstGeom>
        </p:spPr>
        <p:txBody>
          <a:bodyPr wrap="square">
            <a:spAutoFit/>
          </a:bodyPr>
          <a:lstStyle/>
          <a:p>
            <a:pPr marL="398463" lvl="1" indent="-342900">
              <a:lnSpc>
                <a:spcPts val="2900"/>
              </a:lnSpc>
              <a:spcBef>
                <a:spcPct val="20000"/>
              </a:spcBef>
              <a:buClr>
                <a:srgbClr val="FDC600"/>
              </a:buClr>
              <a:buFont typeface="Wingdings" charset="2"/>
              <a:buChar char="§"/>
              <a:defRPr/>
            </a:pPr>
            <a:r>
              <a:rPr lang="en-US" sz="2800" b="1" spc="-100" dirty="0" smtClean="0">
                <a:solidFill>
                  <a:srgbClr val="FDC600"/>
                </a:solidFill>
                <a:effectLst>
                  <a:outerShdw blurRad="152400" dist="114300" dir="2700000">
                    <a:srgbClr val="000000"/>
                  </a:outerShdw>
                </a:effectLst>
                <a:latin typeface="Arial"/>
                <a:cs typeface="Arial"/>
              </a:rPr>
              <a:t>WALK indication by tone or speech message</a:t>
            </a:r>
          </a:p>
        </p:txBody>
      </p:sp>
      <p:sp>
        <p:nvSpPr>
          <p:cNvPr id="7" name="Rectangle 6"/>
          <p:cNvSpPr/>
          <p:nvPr/>
        </p:nvSpPr>
        <p:spPr>
          <a:xfrm>
            <a:off x="700495" y="5778198"/>
            <a:ext cx="6030505" cy="845958"/>
          </a:xfrm>
          <a:prstGeom prst="rect">
            <a:avLst/>
          </a:prstGeom>
        </p:spPr>
        <p:txBody>
          <a:bodyPr wrap="square">
            <a:spAutoFit/>
          </a:bodyPr>
          <a:lstStyle/>
          <a:p>
            <a:pPr marL="398463" lvl="1" indent="-342900">
              <a:lnSpc>
                <a:spcPts val="2900"/>
              </a:lnSpc>
              <a:spcBef>
                <a:spcPct val="20000"/>
              </a:spcBef>
              <a:buClr>
                <a:srgbClr val="FDC600"/>
              </a:buClr>
              <a:buFont typeface="Wingdings" charset="2"/>
              <a:buChar char="§"/>
              <a:defRPr/>
            </a:pPr>
            <a:r>
              <a:rPr lang="en-US" sz="2800" b="1" spc="-100" dirty="0" smtClean="0">
                <a:solidFill>
                  <a:srgbClr val="FDC600"/>
                </a:solidFill>
                <a:effectLst>
                  <a:outerShdw blurRad="152400" dist="114300" dir="2700000">
                    <a:srgbClr val="000000"/>
                  </a:outerShdw>
                </a:effectLst>
                <a:latin typeface="Arial"/>
                <a:cs typeface="Arial"/>
              </a:rPr>
              <a:t>Pushbutton locator tone wherever there is a pedestrian pushbutton</a:t>
            </a:r>
          </a:p>
        </p:txBody>
      </p:sp>
      <p:pic>
        <p:nvPicPr>
          <p:cNvPr id="8" name="Picture 7" descr="SOUND.png"/>
          <p:cNvPicPr>
            <a:picLocks noChangeAspect="1"/>
          </p:cNvPicPr>
          <p:nvPr/>
        </p:nvPicPr>
        <p:blipFill>
          <a:blip r:embed="rId2"/>
          <a:stretch>
            <a:fillRect/>
          </a:stretch>
        </p:blipFill>
        <p:spPr>
          <a:xfrm>
            <a:off x="698500" y="-498475"/>
            <a:ext cx="6216049" cy="3985488"/>
          </a:xfrm>
          <a:prstGeom prst="rect">
            <a:avLst/>
          </a:prstGeom>
        </p:spPr>
      </p:pic>
      <p:pic>
        <p:nvPicPr>
          <p:cNvPr id="9" name="Picture 8" descr="NEW-INTELLICROSS-101.png"/>
          <p:cNvPicPr>
            <a:picLocks noChangeAspect="1"/>
          </p:cNvPicPr>
          <p:nvPr/>
        </p:nvPicPr>
        <p:blipFill>
          <a:blip r:embed="rId3"/>
          <a:stretch>
            <a:fillRect/>
          </a:stretch>
        </p:blipFill>
        <p:spPr>
          <a:xfrm>
            <a:off x="6091231" y="134213"/>
            <a:ext cx="2916174" cy="6553200"/>
          </a:xfrm>
          <a:prstGeom prst="rect">
            <a:avLst/>
          </a:prstGeom>
          <a:effectLst>
            <a:outerShdw blurRad="304800" dist="165100" dir="2700000">
              <a:srgbClr val="000000"/>
            </a:outerShdw>
          </a:effectLst>
        </p:spPr>
      </p:pic>
      <p:pic>
        <p:nvPicPr>
          <p:cNvPr id="10" name="Picture 9" descr="BUTTON-101.png"/>
          <p:cNvPicPr>
            <a:picLocks noChangeAspect="1"/>
          </p:cNvPicPr>
          <p:nvPr/>
        </p:nvPicPr>
        <p:blipFill>
          <a:blip r:embed="rId4"/>
          <a:stretch>
            <a:fillRect/>
          </a:stretch>
        </p:blipFill>
        <p:spPr>
          <a:xfrm>
            <a:off x="7046224" y="4368799"/>
            <a:ext cx="1059434" cy="1070356"/>
          </a:xfrm>
          <a:prstGeom prst="rect">
            <a:avLst/>
          </a:prstGeom>
        </p:spPr>
      </p:pic>
      <p:pic>
        <p:nvPicPr>
          <p:cNvPr id="11" name="Picture 10" descr="LED-101.png"/>
          <p:cNvPicPr>
            <a:picLocks noChangeAspect="1"/>
          </p:cNvPicPr>
          <p:nvPr/>
        </p:nvPicPr>
        <p:blipFill>
          <a:blip r:embed="rId5"/>
          <a:stretch>
            <a:fillRect/>
          </a:stretch>
        </p:blipFill>
        <p:spPr>
          <a:xfrm>
            <a:off x="7476998" y="4086098"/>
            <a:ext cx="174752" cy="196596"/>
          </a:xfrm>
          <a:prstGeom prst="rect">
            <a:avLst/>
          </a:prstGeom>
        </p:spPr>
      </p:pic>
      <p:sp>
        <p:nvSpPr>
          <p:cNvPr id="14" name="Title 1"/>
          <p:cNvSpPr>
            <a:spLocks noGrp="1"/>
          </p:cNvSpPr>
          <p:nvPr>
            <p:ph type="title"/>
          </p:nvPr>
        </p:nvSpPr>
        <p:spPr>
          <a:xfrm>
            <a:off x="457200" y="218210"/>
            <a:ext cx="8229600" cy="795944"/>
          </a:xfrm>
        </p:spPr>
        <p:txBody>
          <a:bodyPr/>
          <a:lstStyle/>
          <a:p>
            <a:r>
              <a:rPr lang="en-US" dirty="0" smtClean="0"/>
              <a:t>APS Characteristics</a:t>
            </a:r>
            <a:endParaRPr lang="en-US" dirty="0"/>
          </a:p>
        </p:txBody>
      </p:sp>
      <p:sp>
        <p:nvSpPr>
          <p:cNvPr id="15" name="Content Placeholder 2"/>
          <p:cNvSpPr>
            <a:spLocks noGrp="1"/>
          </p:cNvSpPr>
          <p:nvPr>
            <p:ph idx="1"/>
          </p:nvPr>
        </p:nvSpPr>
        <p:spPr>
          <a:xfrm>
            <a:off x="457200" y="1040044"/>
            <a:ext cx="6273800" cy="2007815"/>
          </a:xfrm>
        </p:spPr>
        <p:txBody>
          <a:bodyPr/>
          <a:lstStyle/>
          <a:p>
            <a:r>
              <a:rPr lang="en-US" dirty="0" smtClean="0"/>
              <a:t>The </a:t>
            </a:r>
            <a:r>
              <a:rPr lang="en-US" i="1" dirty="0" smtClean="0"/>
              <a:t>Draft</a:t>
            </a:r>
            <a:r>
              <a:rPr lang="en-US" dirty="0" smtClean="0"/>
              <a:t> </a:t>
            </a:r>
            <a:r>
              <a:rPr lang="en-US" i="1" dirty="0" smtClean="0"/>
              <a:t>PROWAG</a:t>
            </a:r>
            <a:r>
              <a:rPr lang="en-US" dirty="0" smtClean="0"/>
              <a:t> requires APS with the following features in new construction and reconstruction where pedestrian signals </a:t>
            </a:r>
            <a:br>
              <a:rPr lang="en-US" dirty="0" smtClean="0"/>
            </a:br>
            <a:r>
              <a:rPr lang="en-US" dirty="0" smtClean="0"/>
              <a:t>are installed: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accel="50000" decel="50000" fill="hold" grpId="0" nodeType="click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 calcmode="lin" valueType="num">
                                      <p:cBhvr additive="base">
                                        <p:cTn id="1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accel="50000" decel="50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p:stCondLst>
                              <p:cond delay="2500"/>
                            </p:stCondLst>
                            <p:childTnLst>
                              <p:par>
                                <p:cTn id="29" presetID="6" presetClass="emph" presetSubtype="0" repeatCount="2000" accel="50000" decel="50000" fill="hold" nodeType="afterEffect">
                                  <p:stCondLst>
                                    <p:cond delay="0"/>
                                  </p:stCondLst>
                                  <p:childTnLst>
                                    <p:animScale>
                                      <p:cBhvr>
                                        <p:cTn id="30" dur="500" fill="hold"/>
                                        <p:tgtEl>
                                          <p:spTgt spid="10"/>
                                        </p:tgtEl>
                                      </p:cBhvr>
                                      <p:by x="150000" y="150000"/>
                                    </p:animScale>
                                  </p:childTnLst>
                                </p:cTn>
                              </p:par>
                              <p:par>
                                <p:cTn id="31" presetID="10" presetClass="exit" presetSubtype="0" repeatCount="2000" fill="hold"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accel="50000" decel="5000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accel="50000" decel="5000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2" presetClass="entr" presetSubtype="2"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right)">
                                      <p:cBhvr>
                                        <p:cTn id="49" dur="500"/>
                                        <p:tgtEl>
                                          <p:spTgt spid="8"/>
                                        </p:tgtEl>
                                      </p:cBhvr>
                                    </p:animEffect>
                                  </p:childTnLst>
                                </p:cTn>
                              </p:par>
                              <p:par>
                                <p:cTn id="50" presetID="10" presetClass="exit" presetSubtype="0" fill="hold" nodeType="withEffect">
                                  <p:stCondLst>
                                    <p:cond delay="0"/>
                                  </p:stCondLst>
                                  <p:childTnLst>
                                    <p:animEffect transition="out" filter="fade">
                                      <p:cBhvr>
                                        <p:cTn id="51" dur="2000"/>
                                        <p:tgtEl>
                                          <p:spTgt spid="8"/>
                                        </p:tgtEl>
                                      </p:cBhvr>
                                    </p:animEffect>
                                    <p:set>
                                      <p:cBhvr>
                                        <p:cTn id="52" dur="1" fill="hold">
                                          <p:stCondLst>
                                            <p:cond delay="19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accel="50000" decel="5000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par>
                          <p:cTn id="63" fill="hold">
                            <p:stCondLst>
                              <p:cond delay="1000"/>
                            </p:stCondLst>
                            <p:childTnLst>
                              <p:par>
                                <p:cTn id="64" presetID="6" presetClass="emph" presetSubtype="0" repeatCount="2000" accel="50000" decel="50000" fill="hold" nodeType="afterEffect">
                                  <p:stCondLst>
                                    <p:cond delay="0"/>
                                  </p:stCondLst>
                                  <p:childTnLst>
                                    <p:animScale>
                                      <p:cBhvr>
                                        <p:cTn id="65" dur="500" fill="hold"/>
                                        <p:tgtEl>
                                          <p:spTgt spid="11"/>
                                        </p:tgtEl>
                                      </p:cBhvr>
                                      <p:by x="400000" y="400000"/>
                                    </p:animScale>
                                  </p:childTnLst>
                                </p:cTn>
                              </p:par>
                              <p:par>
                                <p:cTn id="66" presetID="10" presetClass="exit" presetSubtype="0" repeatCount="2000" fill="hold"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4" grpId="0"/>
      <p:bldP spid="1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0771" y="3018862"/>
            <a:ext cx="7982853" cy="1217855"/>
          </a:xfrm>
          <a:prstGeom prst="rect">
            <a:avLst/>
          </a:prstGeom>
        </p:spPr>
        <p:txBody>
          <a:bodyPr wrap="square">
            <a:spAutoFit/>
          </a:bodyPr>
          <a:lstStyle/>
          <a:p>
            <a:pPr marL="398463" lvl="1" indent="-342900">
              <a:lnSpc>
                <a:spcPts val="2900"/>
              </a:lnSpc>
              <a:spcBef>
                <a:spcPct val="20000"/>
              </a:spcBef>
              <a:buClr>
                <a:srgbClr val="FDC600"/>
              </a:buClr>
              <a:buFont typeface="Wingdings" charset="2"/>
              <a:buChar char="§"/>
              <a:defRPr/>
            </a:pPr>
            <a:r>
              <a:rPr lang="en-US" sz="2800" b="1" spc="-100" dirty="0" smtClean="0">
                <a:solidFill>
                  <a:srgbClr val="FDC600"/>
                </a:solidFill>
                <a:effectLst>
                  <a:outerShdw blurRad="152400" dist="114300" dir="2700000">
                    <a:srgbClr val="000000"/>
                  </a:outerShdw>
                </a:effectLst>
                <a:latin typeface="Arial"/>
                <a:cs typeface="Arial"/>
              </a:rPr>
              <a:t>Pushbutton that is a minimum of 0.5 cm  (2 in.) across in one direction and that contrasts visually with its housing or mounting</a:t>
            </a:r>
          </a:p>
        </p:txBody>
      </p:sp>
      <p:sp>
        <p:nvSpPr>
          <p:cNvPr id="7" name="Rectangle 6"/>
          <p:cNvSpPr/>
          <p:nvPr/>
        </p:nvSpPr>
        <p:spPr>
          <a:xfrm>
            <a:off x="940771" y="4244739"/>
            <a:ext cx="7982853" cy="845958"/>
          </a:xfrm>
          <a:prstGeom prst="rect">
            <a:avLst/>
          </a:prstGeom>
        </p:spPr>
        <p:txBody>
          <a:bodyPr wrap="square">
            <a:spAutoFit/>
          </a:bodyPr>
          <a:lstStyle/>
          <a:p>
            <a:pPr marL="398463" lvl="1" indent="-342900">
              <a:lnSpc>
                <a:spcPts val="2900"/>
              </a:lnSpc>
              <a:spcBef>
                <a:spcPct val="20000"/>
              </a:spcBef>
              <a:buClr>
                <a:srgbClr val="FDC600"/>
              </a:buClr>
              <a:buFont typeface="Wingdings" charset="2"/>
              <a:buChar char="§"/>
              <a:defRPr/>
            </a:pPr>
            <a:r>
              <a:rPr lang="en-US" sz="2800" b="1" spc="-100" dirty="0" smtClean="0">
                <a:solidFill>
                  <a:srgbClr val="FDC600"/>
                </a:solidFill>
                <a:effectLst>
                  <a:outerShdw blurRad="152400" dist="114300" dir="2700000">
                    <a:srgbClr val="000000"/>
                  </a:outerShdw>
                </a:effectLst>
                <a:latin typeface="Arial"/>
                <a:cs typeface="Arial"/>
              </a:rPr>
              <a:t>Tactile arrow indicating the direction of travel on the crosswalk</a:t>
            </a:r>
          </a:p>
        </p:txBody>
      </p:sp>
      <p:sp>
        <p:nvSpPr>
          <p:cNvPr id="8" name="Rectangle 7"/>
          <p:cNvSpPr/>
          <p:nvPr/>
        </p:nvSpPr>
        <p:spPr>
          <a:xfrm>
            <a:off x="940771" y="5090697"/>
            <a:ext cx="6971329" cy="845958"/>
          </a:xfrm>
          <a:prstGeom prst="rect">
            <a:avLst/>
          </a:prstGeom>
        </p:spPr>
        <p:txBody>
          <a:bodyPr wrap="square">
            <a:spAutoFit/>
          </a:bodyPr>
          <a:lstStyle/>
          <a:p>
            <a:pPr marL="398463" lvl="1" indent="-342900">
              <a:lnSpc>
                <a:spcPts val="2900"/>
              </a:lnSpc>
              <a:spcBef>
                <a:spcPct val="20000"/>
              </a:spcBef>
              <a:buClr>
                <a:srgbClr val="FDC600"/>
              </a:buClr>
              <a:buFont typeface="Wingdings" charset="2"/>
              <a:buChar char="§"/>
              <a:defRPr/>
            </a:pPr>
            <a:r>
              <a:rPr lang="en-US" sz="2800" b="1" spc="-100" dirty="0" smtClean="0">
                <a:solidFill>
                  <a:srgbClr val="FDC600"/>
                </a:solidFill>
                <a:effectLst>
                  <a:outerShdw blurRad="152400" dist="114300" dir="2700000">
                    <a:srgbClr val="000000"/>
                  </a:outerShdw>
                </a:effectLst>
                <a:latin typeface="Arial"/>
                <a:cs typeface="Arial"/>
              </a:rPr>
              <a:t>Braille or verbal information about name of the street</a:t>
            </a:r>
          </a:p>
        </p:txBody>
      </p:sp>
      <p:sp>
        <p:nvSpPr>
          <p:cNvPr id="11" name="Title 1"/>
          <p:cNvSpPr>
            <a:spLocks noGrp="1"/>
          </p:cNvSpPr>
          <p:nvPr>
            <p:ph type="title"/>
          </p:nvPr>
        </p:nvSpPr>
        <p:spPr>
          <a:xfrm>
            <a:off x="457200" y="218210"/>
            <a:ext cx="8229600" cy="795944"/>
          </a:xfrm>
        </p:spPr>
        <p:txBody>
          <a:bodyPr/>
          <a:lstStyle/>
          <a:p>
            <a:r>
              <a:rPr lang="en-US" dirty="0" smtClean="0"/>
              <a:t>APS Characteristics</a:t>
            </a:r>
            <a:endParaRPr lang="en-US" dirty="0"/>
          </a:p>
        </p:txBody>
      </p:sp>
      <p:sp>
        <p:nvSpPr>
          <p:cNvPr id="13" name="Content Placeholder 2"/>
          <p:cNvSpPr>
            <a:spLocks noGrp="1"/>
          </p:cNvSpPr>
          <p:nvPr>
            <p:ph idx="1"/>
          </p:nvPr>
        </p:nvSpPr>
        <p:spPr>
          <a:xfrm>
            <a:off x="457200" y="1040044"/>
            <a:ext cx="6273800" cy="2007815"/>
          </a:xfrm>
        </p:spPr>
        <p:txBody>
          <a:bodyPr/>
          <a:lstStyle/>
          <a:p>
            <a:r>
              <a:rPr lang="en-US" dirty="0" smtClean="0"/>
              <a:t>The </a:t>
            </a:r>
            <a:r>
              <a:rPr lang="en-US" i="1" dirty="0" smtClean="0"/>
              <a:t>Draft PROWAG </a:t>
            </a:r>
            <a:r>
              <a:rPr lang="en-US" dirty="0" smtClean="0"/>
              <a:t>requires APS with the following features in new construction and reconstruction where pedestrian signals </a:t>
            </a:r>
            <a:br>
              <a:rPr lang="en-US" dirty="0" smtClean="0"/>
            </a:br>
            <a:r>
              <a:rPr lang="en-US" dirty="0" smtClean="0"/>
              <a:t>are installed: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4262"/>
            <a:ext cx="8229600" cy="1413635"/>
          </a:xfrm>
        </p:spPr>
        <p:txBody>
          <a:bodyPr/>
          <a:lstStyle/>
          <a:p>
            <a:r>
              <a:rPr lang="en-US" dirty="0" smtClean="0"/>
              <a:t>Recommended Features </a:t>
            </a:r>
            <a:br>
              <a:rPr lang="en-US" dirty="0" smtClean="0"/>
            </a:br>
            <a:r>
              <a:rPr lang="en-US" dirty="0" smtClean="0"/>
              <a:t>of an APS</a:t>
            </a:r>
            <a:endParaRPr lang="en-US" dirty="0"/>
          </a:p>
        </p:txBody>
      </p:sp>
      <p:sp>
        <p:nvSpPr>
          <p:cNvPr id="3" name="Content Placeholder 2"/>
          <p:cNvSpPr>
            <a:spLocks noGrp="1"/>
          </p:cNvSpPr>
          <p:nvPr>
            <p:ph idx="1"/>
          </p:nvPr>
        </p:nvSpPr>
        <p:spPr>
          <a:xfrm>
            <a:off x="457199" y="1907897"/>
            <a:ext cx="7134113" cy="892125"/>
          </a:xfrm>
        </p:spPr>
        <p:txBody>
          <a:bodyPr/>
          <a:lstStyle/>
          <a:p>
            <a:r>
              <a:rPr lang="en-US" dirty="0" smtClean="0"/>
              <a:t>Rapid tick WALK indication, no more than 2-5 </a:t>
            </a:r>
            <a:r>
              <a:rPr lang="en-US" dirty="0" err="1" smtClean="0"/>
              <a:t>dBA</a:t>
            </a:r>
            <a:r>
              <a:rPr lang="en-US" dirty="0" smtClean="0"/>
              <a:t> above ambient sound</a:t>
            </a:r>
            <a:endParaRPr lang="en-US" i="1" dirty="0"/>
          </a:p>
        </p:txBody>
      </p:sp>
      <p:sp>
        <p:nvSpPr>
          <p:cNvPr id="4" name="Content Placeholder 2"/>
          <p:cNvSpPr txBox="1">
            <a:spLocks/>
          </p:cNvSpPr>
          <p:nvPr/>
        </p:nvSpPr>
        <p:spPr>
          <a:xfrm>
            <a:off x="457200" y="2800022"/>
            <a:ext cx="8229600" cy="520228"/>
          </a:xfrm>
          <a:prstGeom prst="rect">
            <a:avLst/>
          </a:prstGeom>
          <a:effectLst/>
        </p:spPr>
        <p:txBody>
          <a:bodyPr vert="horz" lIns="91440" tIns="91440" rIns="91440" bIns="45720" rtlCol="0">
            <a:spAutoFit/>
          </a:bodyPr>
          <a:lstStyle/>
          <a:p>
            <a:pPr marL="287338" marR="0" lvl="0"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Vibrotactile WALK indication</a:t>
            </a:r>
            <a:endParaRPr kumimoji="0" lang="en-US" sz="2800" b="1" i="1"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sp>
        <p:nvSpPr>
          <p:cNvPr id="5" name="Content Placeholder 2"/>
          <p:cNvSpPr txBox="1">
            <a:spLocks/>
          </p:cNvSpPr>
          <p:nvPr/>
        </p:nvSpPr>
        <p:spPr>
          <a:xfrm>
            <a:off x="465555" y="3320250"/>
            <a:ext cx="8229600" cy="892125"/>
          </a:xfrm>
          <a:prstGeom prst="rect">
            <a:avLst/>
          </a:prstGeom>
          <a:effectLst/>
        </p:spPr>
        <p:txBody>
          <a:bodyPr vert="horz" lIns="91440" tIns="91440" rIns="91440" bIns="45720" rtlCol="0">
            <a:spAutoFit/>
          </a:bodyPr>
          <a:lstStyle/>
          <a:p>
            <a:pPr marL="287338" marR="0" lvl="0"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Speaker and vibrotactile indication located at pushbutton</a:t>
            </a:r>
            <a:endParaRPr kumimoji="0" lang="en-US" sz="2800" b="1" i="1"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sp>
        <p:nvSpPr>
          <p:cNvPr id="6" name="Content Placeholder 2"/>
          <p:cNvSpPr txBox="1">
            <a:spLocks/>
          </p:cNvSpPr>
          <p:nvPr/>
        </p:nvSpPr>
        <p:spPr>
          <a:xfrm>
            <a:off x="465555" y="4127612"/>
            <a:ext cx="8229600" cy="520228"/>
          </a:xfrm>
          <a:prstGeom prst="rect">
            <a:avLst/>
          </a:prstGeom>
          <a:effectLst/>
        </p:spPr>
        <p:txBody>
          <a:bodyPr vert="horz" lIns="91440" tIns="91440" rIns="91440" bIns="45720" rtlCol="0">
            <a:spAutoFit/>
          </a:bodyPr>
          <a:lstStyle/>
          <a:p>
            <a:pPr marL="287338" lvl="0" indent="-287338">
              <a:lnSpc>
                <a:spcPts val="2900"/>
              </a:lnSpc>
              <a:spcBef>
                <a:spcPct val="20000"/>
              </a:spcBef>
              <a:buClr>
                <a:srgbClr val="FDC600"/>
              </a:buClr>
              <a:buFont typeface="Wingdings" charset="2"/>
              <a:buChar char="§"/>
            </a:pPr>
            <a:r>
              <a:rPr lang="en-US" sz="2800" b="1" spc="-100" dirty="0" smtClean="0">
                <a:solidFill>
                  <a:schemeClr val="bg1"/>
                </a:solidFill>
                <a:effectLst>
                  <a:outerShdw blurRad="152400" dist="114300" dir="2700000">
                    <a:srgbClr val="000000"/>
                  </a:outerShdw>
                </a:effectLst>
                <a:latin typeface="Arial"/>
                <a:cs typeface="Arial"/>
              </a:rPr>
              <a:t>Pushbutton </a:t>
            </a: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rPr>
              <a:t>locator tone</a:t>
            </a:r>
            <a:endParaRPr kumimoji="0" lang="en-US" sz="2800" b="1" i="1"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sp>
        <p:nvSpPr>
          <p:cNvPr id="8" name="Content Placeholder 2"/>
          <p:cNvSpPr txBox="1">
            <a:spLocks/>
          </p:cNvSpPr>
          <p:nvPr/>
        </p:nvSpPr>
        <p:spPr>
          <a:xfrm>
            <a:off x="465555" y="4647840"/>
            <a:ext cx="8229600" cy="892125"/>
          </a:xfrm>
          <a:prstGeom prst="rect">
            <a:avLst/>
          </a:prstGeom>
          <a:effectLst/>
        </p:spPr>
        <p:txBody>
          <a:bodyPr vert="horz" lIns="91440" tIns="91440" rIns="91440" bIns="45720" rtlCol="0">
            <a:spAutoFit/>
          </a:bodyPr>
          <a:lstStyle/>
          <a:p>
            <a:pPr marL="287338" lvl="0" indent="-287338">
              <a:lnSpc>
                <a:spcPts val="2900"/>
              </a:lnSpc>
              <a:spcBef>
                <a:spcPct val="20000"/>
              </a:spcBef>
              <a:buClr>
                <a:srgbClr val="FDC600"/>
              </a:buClr>
              <a:buFont typeface="Wingdings" charset="2"/>
              <a:buChar char="§"/>
            </a:pPr>
            <a:r>
              <a:rPr lang="en-US" sz="2800" b="1" spc="-100" dirty="0" smtClean="0">
                <a:solidFill>
                  <a:schemeClr val="bg1"/>
                </a:solidFill>
                <a:effectLst>
                  <a:outerShdw blurRad="152400" dist="114300" dir="2700000">
                    <a:srgbClr val="000000"/>
                  </a:outerShdw>
                </a:effectLst>
                <a:latin typeface="Arial"/>
                <a:cs typeface="Arial"/>
              </a:rPr>
              <a:t>Tactile arrow on each device aligned in direction of travel on the crosswalk</a:t>
            </a:r>
            <a:endParaRPr kumimoji="0" lang="en-US" sz="2800" b="1" i="1"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sp>
        <p:nvSpPr>
          <p:cNvPr id="9" name="Content Placeholder 2"/>
          <p:cNvSpPr txBox="1">
            <a:spLocks/>
          </p:cNvSpPr>
          <p:nvPr/>
        </p:nvSpPr>
        <p:spPr>
          <a:xfrm>
            <a:off x="457200" y="5539965"/>
            <a:ext cx="8229600" cy="520228"/>
          </a:xfrm>
          <a:prstGeom prst="rect">
            <a:avLst/>
          </a:prstGeom>
          <a:effectLst/>
        </p:spPr>
        <p:txBody>
          <a:bodyPr vert="horz" lIns="91440" tIns="91440" rIns="91440" bIns="45720" rtlCol="0">
            <a:spAutoFit/>
          </a:bodyPr>
          <a:lstStyle/>
          <a:p>
            <a:pPr marL="287338" lvl="0" indent="-287338">
              <a:lnSpc>
                <a:spcPts val="2900"/>
              </a:lnSpc>
              <a:spcBef>
                <a:spcPct val="20000"/>
              </a:spcBef>
              <a:buClr>
                <a:srgbClr val="FDC600"/>
              </a:buClr>
              <a:buFont typeface="Wingdings" charset="2"/>
              <a:buChar char="§"/>
            </a:pPr>
            <a:r>
              <a:rPr lang="en-US" sz="2800" b="1" spc="-100" dirty="0" smtClean="0">
                <a:solidFill>
                  <a:schemeClr val="bg1"/>
                </a:solidFill>
                <a:effectLst>
                  <a:outerShdw blurRad="152400" dist="114300" dir="2700000">
                    <a:srgbClr val="000000"/>
                  </a:outerShdw>
                </a:effectLst>
                <a:latin typeface="Arial"/>
                <a:cs typeface="Arial"/>
              </a:rPr>
              <a:t>Braille or audible street name</a:t>
            </a:r>
            <a:endParaRPr kumimoji="0" lang="en-US" sz="2800" b="1" i="1"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accel="50000" decel="5000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accel="50000" decel="5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accel="50000" decel="5000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116844"/>
            <a:ext cx="8686800" cy="1679520"/>
          </a:xfrm>
        </p:spPr>
        <p:txBody>
          <a:bodyPr/>
          <a:lstStyle/>
          <a:p>
            <a:pPr>
              <a:lnSpc>
                <a:spcPts val="5880"/>
              </a:lnSpc>
            </a:pPr>
            <a:r>
              <a:rPr lang="en-US" sz="3200" dirty="0"/>
              <a:t>Laws, Guidelines and Governing Agencies -</a:t>
            </a:r>
            <a:r>
              <a:rPr lang="en-US" sz="3200" dirty="0" smtClean="0"/>
              <a:t> </a:t>
            </a:r>
            <a:r>
              <a:rPr lang="en-US" sz="6000" dirty="0" smtClean="0"/>
              <a:t>MUTCD</a:t>
            </a:r>
            <a:endParaRPr lang="en-US" sz="6000" dirty="0"/>
          </a:p>
        </p:txBody>
      </p:sp>
      <p:pic>
        <p:nvPicPr>
          <p:cNvPr id="4" name="Picture 3" descr="MUTCD.png"/>
          <p:cNvPicPr>
            <a:picLocks noChangeAspect="1"/>
          </p:cNvPicPr>
          <p:nvPr/>
        </p:nvPicPr>
        <p:blipFill>
          <a:blip r:embed="rId2"/>
          <a:stretch>
            <a:fillRect/>
          </a:stretch>
        </p:blipFill>
        <p:spPr>
          <a:xfrm>
            <a:off x="5020256" y="1394831"/>
            <a:ext cx="4311564" cy="4723005"/>
          </a:xfrm>
          <a:prstGeom prst="rect">
            <a:avLst/>
          </a:prstGeom>
        </p:spPr>
      </p:pic>
      <p:sp>
        <p:nvSpPr>
          <p:cNvPr id="7" name="Content Placeholder 2"/>
          <p:cNvSpPr txBox="1">
            <a:spLocks/>
          </p:cNvSpPr>
          <p:nvPr/>
        </p:nvSpPr>
        <p:spPr>
          <a:xfrm>
            <a:off x="205709" y="1374332"/>
            <a:ext cx="5804579" cy="5354885"/>
          </a:xfrm>
          <a:prstGeom prst="rect">
            <a:avLst/>
          </a:prstGeom>
          <a:effectLst/>
        </p:spPr>
        <p:txBody>
          <a:bodyPr vert="horz" wrap="square"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rPr>
              <a:t>The </a:t>
            </a:r>
            <a:r>
              <a:rPr kumimoji="0" lang="en-US" sz="2800" b="1" i="1"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Manual on Uniform Traffic Control Devices</a:t>
            </a:r>
            <a:r>
              <a:rPr kumimoji="0" lang="en-US" sz="2800" b="1" i="0"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rPr>
              <a:t>, or </a:t>
            </a:r>
            <a:r>
              <a:rPr kumimoji="0" lang="en-US" sz="2800" b="1" i="1" u="none" strike="noStrike" kern="1200" cap="none" spc="-100" normalizeH="0" baseline="0" noProof="0" dirty="0" smtClean="0">
                <a:ln>
                  <a:noFill/>
                </a:ln>
                <a:solidFill>
                  <a:srgbClr val="FDC600"/>
                </a:solidFill>
                <a:effectLst>
                  <a:outerShdw blurRad="152400" dist="114300" dir="2700000">
                    <a:srgbClr val="000000"/>
                  </a:outerShdw>
                </a:effectLst>
                <a:uLnTx/>
                <a:uFillTx/>
                <a:latin typeface="Arial"/>
                <a:ea typeface="+mn-ea"/>
                <a:cs typeface="Arial"/>
              </a:rPr>
              <a:t>MUTCD</a:t>
            </a:r>
            <a:r>
              <a:rPr kumimoji="0" lang="en-US" sz="2800" b="1" i="0"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rPr>
              <a:t> </a:t>
            </a:r>
            <a:br>
              <a:rPr kumimoji="0" lang="en-US" sz="2800" b="1" i="0"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rPr>
            </a:br>
            <a:r>
              <a:rPr kumimoji="0" lang="en-US" sz="2800" b="1" i="0"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rPr>
              <a:t>defines the standards used by road managers nationwide to install and maintain traffic control devices on all public streets, highways, bikeways, and private roads open to public travel. The </a:t>
            </a:r>
            <a:r>
              <a:rPr kumimoji="0" lang="en-US" sz="2800" b="1" i="1"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rPr>
              <a:t>MUTCD</a:t>
            </a:r>
            <a:r>
              <a:rPr kumimoji="0" lang="en-US" sz="2800" b="1" i="0"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rPr>
              <a:t> is published by the Federal Highway Administration (FHWA) under 23 Code of Federal Regulations (CFR), Part 655, Subpart F.</a:t>
            </a:r>
            <a:endParaRPr kumimoji="0" lang="en-US" sz="2800" b="1" i="0" u="none" strike="noStrike" kern="1200" cap="none" spc="-100" normalizeH="0" baseline="0" noProof="0" dirty="0">
              <a:ln>
                <a:noFill/>
              </a:ln>
              <a:solidFill>
                <a:srgbClr val="FFFFE7"/>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2" presetClass="entr" presetSubtype="2"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accel="50000" decel="50000" fill="hold" grpId="0" nodeType="afterEffect">
                                  <p:stCondLst>
                                    <p:cond delay="200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Reference/Sources</a:t>
            </a:r>
            <a:endParaRPr lang="en-US" dirty="0"/>
          </a:p>
        </p:txBody>
      </p:sp>
      <p:sp>
        <p:nvSpPr>
          <p:cNvPr id="3" name="Content Placeholder 2"/>
          <p:cNvSpPr>
            <a:spLocks noGrp="1"/>
          </p:cNvSpPr>
          <p:nvPr>
            <p:ph idx="1"/>
          </p:nvPr>
        </p:nvSpPr>
        <p:spPr>
          <a:xfrm>
            <a:off x="457200" y="1600200"/>
            <a:ext cx="8229600" cy="520228"/>
          </a:xfrm>
        </p:spPr>
        <p:txBody>
          <a:bodyPr/>
          <a:lstStyle/>
          <a:p>
            <a:r>
              <a:rPr lang="en-US" dirty="0" smtClean="0">
                <a:hlinkClick r:id="rId2"/>
              </a:rPr>
              <a:t>APSGUIDE.org/APS Workshop</a:t>
            </a:r>
            <a:endParaRPr lang="en-US" dirty="0"/>
          </a:p>
        </p:txBody>
      </p:sp>
      <p:sp>
        <p:nvSpPr>
          <p:cNvPr id="4" name="Content Placeholder 2"/>
          <p:cNvSpPr txBox="1">
            <a:spLocks/>
          </p:cNvSpPr>
          <p:nvPr/>
        </p:nvSpPr>
        <p:spPr>
          <a:xfrm>
            <a:off x="457200" y="2120428"/>
            <a:ext cx="8229600" cy="892125"/>
          </a:xfrm>
          <a:prstGeom prst="rect">
            <a:avLst/>
          </a:prstGeom>
          <a:effectLst/>
        </p:spPr>
        <p:txBody>
          <a:bodyPr vert="horz" lIns="91440" tIns="91440" rIns="91440" bIns="45720" rtlCol="0">
            <a:spAutoFit/>
          </a:bodyPr>
          <a:lstStyle/>
          <a:p>
            <a:pPr marL="287338" marR="0" lvl="0"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hlinkClick r:id="rId3"/>
              </a:rPr>
              <a:t>Manual</a:t>
            </a:r>
            <a:r>
              <a:rPr kumimoji="0" lang="en-US" sz="2800" b="1" i="0" u="none" strike="noStrike" kern="1200" cap="none" spc="-100" normalizeH="0" noProof="0" dirty="0" smtClean="0">
                <a:ln>
                  <a:noFill/>
                </a:ln>
                <a:solidFill>
                  <a:schemeClr val="bg1"/>
                </a:solidFill>
                <a:effectLst>
                  <a:outerShdw blurRad="152400" dist="114300" dir="2700000">
                    <a:srgbClr val="000000"/>
                  </a:outerShdw>
                </a:effectLst>
                <a:uLnTx/>
                <a:uFillTx/>
                <a:latin typeface="Arial"/>
                <a:ea typeface="+mn-ea"/>
                <a:cs typeface="Arial"/>
                <a:hlinkClick r:id="rId3"/>
              </a:rPr>
              <a:t> on Uniform Traffic Control Devices (MUTCD)</a:t>
            </a:r>
            <a:endParaRPr kumimoji="0" lang="en-US" sz="2800" b="1" i="0"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sp>
        <p:nvSpPr>
          <p:cNvPr id="5" name="Content Placeholder 2"/>
          <p:cNvSpPr txBox="1">
            <a:spLocks/>
          </p:cNvSpPr>
          <p:nvPr/>
        </p:nvSpPr>
        <p:spPr>
          <a:xfrm>
            <a:off x="457200" y="3012553"/>
            <a:ext cx="8229600" cy="1264021"/>
          </a:xfrm>
          <a:prstGeom prst="rect">
            <a:avLst/>
          </a:prstGeom>
          <a:effectLst/>
        </p:spPr>
        <p:txBody>
          <a:bodyPr vert="horz" lIns="91440" tIns="91440" rIns="91440" bIns="45720" rtlCol="0">
            <a:spAutoFit/>
          </a:bodyPr>
          <a:lstStyle/>
          <a:p>
            <a:pPr marL="287338" marR="0" lvl="0"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hlinkClick r:id="rId4"/>
              </a:rPr>
              <a:t>Proposed</a:t>
            </a:r>
            <a:r>
              <a:rPr kumimoji="0" lang="en-US" sz="2800" b="1" i="0" u="none" strike="noStrike" kern="1200" cap="none" spc="-100" normalizeH="0" noProof="0" dirty="0" smtClean="0">
                <a:ln>
                  <a:noFill/>
                </a:ln>
                <a:solidFill>
                  <a:schemeClr val="bg1"/>
                </a:solidFill>
                <a:effectLst>
                  <a:outerShdw blurRad="152400" dist="114300" dir="2700000">
                    <a:srgbClr val="000000"/>
                  </a:outerShdw>
                </a:effectLst>
                <a:uLnTx/>
                <a:uFillTx/>
                <a:latin typeface="Arial"/>
                <a:ea typeface="+mn-ea"/>
                <a:cs typeface="Arial"/>
                <a:hlinkClick r:id="rId4"/>
              </a:rPr>
              <a:t> Accessibility Guidelines for Pedstrian Facilities in the Public Right-of-Way (Proposed PROWAG)</a:t>
            </a:r>
            <a:endParaRPr kumimoji="0" lang="en-US" sz="2800" b="1" i="0"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sp>
        <p:nvSpPr>
          <p:cNvPr id="6" name="Content Placeholder 2"/>
          <p:cNvSpPr txBox="1">
            <a:spLocks/>
          </p:cNvSpPr>
          <p:nvPr/>
        </p:nvSpPr>
        <p:spPr>
          <a:xfrm>
            <a:off x="457200" y="4428974"/>
            <a:ext cx="8229600" cy="1264021"/>
          </a:xfrm>
          <a:prstGeom prst="rect">
            <a:avLst/>
          </a:prstGeom>
          <a:effectLst/>
        </p:spPr>
        <p:txBody>
          <a:bodyPr vert="horz" lIns="91440" tIns="91440" rIns="91440" bIns="45720" rtlCol="0">
            <a:spAutoFit/>
          </a:bodyPr>
          <a:lstStyle/>
          <a:p>
            <a:pPr marL="287338" marR="0" lvl="0"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chemeClr val="bg1"/>
                </a:solidFill>
                <a:effectLst>
                  <a:outerShdw blurRad="152400" dist="114300" dir="2700000">
                    <a:srgbClr val="000000"/>
                  </a:outerShdw>
                </a:effectLst>
                <a:uLnTx/>
                <a:uFillTx/>
                <a:latin typeface="Arial"/>
                <a:ea typeface="+mn-ea"/>
                <a:cs typeface="Arial"/>
                <a:hlinkClick r:id="rId5"/>
              </a:rPr>
              <a:t>Transportation Association of Canada (TAC) – “The New TAC</a:t>
            </a:r>
            <a:r>
              <a:rPr kumimoji="0" lang="en-US" sz="2800" b="1" i="0" u="none" strike="noStrike" kern="1200" cap="none" spc="-100" normalizeH="0" noProof="0" dirty="0" smtClean="0">
                <a:ln>
                  <a:noFill/>
                </a:ln>
                <a:solidFill>
                  <a:schemeClr val="bg1"/>
                </a:solidFill>
                <a:effectLst>
                  <a:outerShdw blurRad="152400" dist="114300" dir="2700000">
                    <a:srgbClr val="000000"/>
                  </a:outerShdw>
                </a:effectLst>
                <a:uLnTx/>
                <a:uFillTx/>
                <a:latin typeface="Arial"/>
                <a:ea typeface="+mn-ea"/>
                <a:cs typeface="Arial"/>
                <a:hlinkClick r:id="rId5"/>
              </a:rPr>
              <a:t> Accessible Pedestrian Signal Guidelines”</a:t>
            </a:r>
            <a:endParaRPr kumimoji="0" lang="en-US" sz="2800" b="1" i="0" u="none" strike="noStrike" kern="1200" cap="none" spc="-100" normalizeH="0" baseline="0" noProof="0" dirty="0">
              <a:ln>
                <a:noFill/>
              </a:ln>
              <a:solidFill>
                <a:schemeClr val="bg1"/>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accel="50000" decel="5000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78366"/>
            <a:ext cx="8229600" cy="795944"/>
          </a:xfrm>
        </p:spPr>
        <p:txBody>
          <a:bodyPr/>
          <a:lstStyle/>
          <a:p>
            <a:r>
              <a:rPr lang="en-US" dirty="0" smtClean="0"/>
              <a:t>Reference/Sources</a:t>
            </a:r>
            <a:endParaRPr lang="en-US" dirty="0"/>
          </a:p>
        </p:txBody>
      </p:sp>
      <p:sp>
        <p:nvSpPr>
          <p:cNvPr id="5" name="Content Placeholder 2"/>
          <p:cNvSpPr>
            <a:spLocks noGrp="1"/>
          </p:cNvSpPr>
          <p:nvPr>
            <p:ph idx="1"/>
          </p:nvPr>
        </p:nvSpPr>
        <p:spPr>
          <a:xfrm>
            <a:off x="457200" y="1600200"/>
            <a:ext cx="8229600" cy="892125"/>
          </a:xfrm>
        </p:spPr>
        <p:txBody>
          <a:bodyPr/>
          <a:lstStyle/>
          <a:p>
            <a:r>
              <a:rPr lang="en-US" dirty="0" smtClean="0">
                <a:hlinkClick r:id="rId2"/>
              </a:rPr>
              <a:t>New York City’s DOT’s “Accessible Pedestrian Signals Program Status Report”</a:t>
            </a:r>
            <a:endParaRPr lang="en-US" dirty="0"/>
          </a:p>
        </p:txBody>
      </p:sp>
      <p:sp>
        <p:nvSpPr>
          <p:cNvPr id="8" name="Content Placeholder 2"/>
          <p:cNvSpPr txBox="1">
            <a:spLocks/>
          </p:cNvSpPr>
          <p:nvPr/>
        </p:nvSpPr>
        <p:spPr>
          <a:xfrm>
            <a:off x="457200" y="2492325"/>
            <a:ext cx="8229600" cy="1264021"/>
          </a:xfrm>
          <a:prstGeom prst="rect">
            <a:avLst/>
          </a:prstGeom>
          <a:effectLst/>
        </p:spPr>
        <p:txBody>
          <a:bodyPr vert="horz" lIns="91440" tIns="91440" rIns="91440" bIns="45720" rtlCol="0">
            <a:spAutoFit/>
          </a:bodyPr>
          <a:lstStyle/>
          <a:p>
            <a:pPr marL="287338" marR="0" lvl="0" indent="-287338"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FE200"/>
                </a:solidFill>
                <a:effectLst>
                  <a:outerShdw blurRad="152400" dist="114300" dir="2700000">
                    <a:srgbClr val="000000"/>
                  </a:outerShdw>
                </a:effectLst>
                <a:uLnTx/>
                <a:uFillTx/>
                <a:latin typeface="Arial"/>
                <a:ea typeface="+mn-ea"/>
                <a:cs typeface="Arial"/>
                <a:hlinkClick r:id="rId3"/>
              </a:rPr>
              <a:t>National Cooperative</a:t>
            </a:r>
            <a:r>
              <a:rPr kumimoji="0" lang="en-US" sz="2800" b="1" i="0" u="none" strike="noStrike" kern="1200" cap="none" spc="-100" normalizeH="0" noProof="0" dirty="0" smtClean="0">
                <a:ln>
                  <a:noFill/>
                </a:ln>
                <a:solidFill>
                  <a:srgbClr val="FFE200"/>
                </a:solidFill>
                <a:effectLst>
                  <a:outerShdw blurRad="152400" dist="114300" dir="2700000">
                    <a:srgbClr val="000000"/>
                  </a:outerShdw>
                </a:effectLst>
                <a:uLnTx/>
                <a:uFillTx/>
                <a:latin typeface="Arial"/>
                <a:ea typeface="+mn-ea"/>
                <a:cs typeface="Arial"/>
                <a:hlinkClick r:id="rId3"/>
              </a:rPr>
              <a:t> Highway Research Program – “Accessible Pedestrian Signals: A Guide to Best Practices”</a:t>
            </a:r>
            <a:endParaRPr kumimoji="0" lang="en-US" sz="2800" b="1" i="0" u="none" strike="noStrike" kern="1200" cap="none" spc="-100" normalizeH="0" baseline="0" noProof="0" dirty="0">
              <a:ln>
                <a:noFill/>
              </a:ln>
              <a:solidFill>
                <a:srgbClr val="FFE200"/>
              </a:solidFill>
              <a:effectLst>
                <a:outerShdw blurRad="152400" dist="114300" dir="2700000">
                  <a:srgbClr val="000000"/>
                </a:outerShdw>
              </a:effectLst>
              <a:uLnTx/>
              <a:uFillTx/>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198" y="1696668"/>
            <a:ext cx="6412099" cy="3495401"/>
          </a:xfrm>
        </p:spPr>
        <p:txBody>
          <a:bodyPr/>
          <a:lstStyle/>
          <a:p>
            <a:pPr lvl="1"/>
            <a:r>
              <a:rPr lang="en-US" dirty="0"/>
              <a:t>The </a:t>
            </a:r>
            <a:r>
              <a:rPr lang="en-US" i="1" dirty="0"/>
              <a:t>Manual on Uniform Traffic Control Devices</a:t>
            </a:r>
            <a:r>
              <a:rPr lang="en-US" dirty="0"/>
              <a:t> (</a:t>
            </a:r>
            <a:r>
              <a:rPr lang="en-US" i="1" dirty="0"/>
              <a:t>MUTCD</a:t>
            </a:r>
            <a:r>
              <a:rPr lang="en-US" dirty="0"/>
              <a:t>)</a:t>
            </a:r>
            <a:r>
              <a:rPr lang="en-US" dirty="0" smtClean="0"/>
              <a:t> defines </a:t>
            </a:r>
            <a:r>
              <a:rPr lang="en-US" dirty="0"/>
              <a:t>an accessible</a:t>
            </a:r>
            <a:r>
              <a:rPr lang="en-US" dirty="0" smtClean="0"/>
              <a:t> pedestrian </a:t>
            </a:r>
            <a:r>
              <a:rPr lang="en-US" dirty="0"/>
              <a:t>signal as </a:t>
            </a:r>
            <a:r>
              <a:rPr lang="en-US" dirty="0">
                <a:solidFill>
                  <a:srgbClr val="FDC600"/>
                </a:solidFill>
              </a:rPr>
              <a:t>“a device that communicates information about pedestrian signal timing in non-visual format such as audible tones, speech messages, and/or vibrating surfaces</a:t>
            </a:r>
            <a:r>
              <a:rPr lang="en-US" dirty="0" smtClean="0">
                <a:solidFill>
                  <a:srgbClr val="FDC600"/>
                </a:solidFill>
              </a:rPr>
              <a:t>”.</a:t>
            </a:r>
            <a:endParaRPr lang="en-US" dirty="0">
              <a:solidFill>
                <a:srgbClr val="FDC600"/>
              </a:solidFill>
            </a:endParaRPr>
          </a:p>
        </p:txBody>
      </p:sp>
      <p:sp>
        <p:nvSpPr>
          <p:cNvPr id="4" name="Content Placeholder 2"/>
          <p:cNvSpPr txBox="1">
            <a:spLocks/>
          </p:cNvSpPr>
          <p:nvPr/>
        </p:nvSpPr>
        <p:spPr>
          <a:xfrm>
            <a:off x="457198" y="5301770"/>
            <a:ext cx="6412099" cy="520228"/>
          </a:xfrm>
          <a:prstGeom prst="rect">
            <a:avLst/>
          </a:prstGeom>
          <a:effectLst/>
        </p:spPr>
        <p:txBody>
          <a:bodyPr vert="horz" lIns="91440" tIns="91440" rIns="91440" bIns="45720" rtlCol="0">
            <a:spAutoFit/>
          </a:bodyPr>
          <a:lstStyle/>
          <a:p>
            <a:pPr marL="742950" marR="0" lvl="1" indent="-285750" algn="l" defTabSz="457200" rtl="0" eaLnBrk="1" fontAlgn="auto" latinLnBrk="0" hangingPunct="1">
              <a:lnSpc>
                <a:spcPts val="2900"/>
              </a:lnSpc>
              <a:spcBef>
                <a:spcPct val="20000"/>
              </a:spcBef>
              <a:spcAft>
                <a:spcPts val="0"/>
              </a:spcAft>
              <a:buClr>
                <a:srgbClr val="FDC600"/>
              </a:buClr>
              <a:buSzTx/>
              <a:buFont typeface="Wingdings" charset="2"/>
              <a:buChar char="§"/>
              <a:tabLst/>
              <a:defRPr/>
            </a:pPr>
            <a:r>
              <a:rPr kumimoji="0" lang="en-US" sz="2800" b="1" i="0" u="none" strike="noStrike" kern="1200" cap="none" spc="-100" normalizeH="0" baseline="0" noProof="0" dirty="0" smtClean="0">
                <a:ln>
                  <a:noFill/>
                </a:ln>
                <a:solidFill>
                  <a:srgbClr val="FFFFE7"/>
                </a:solidFill>
                <a:effectLst>
                  <a:outerShdw blurRad="152400" dist="114300" dir="2700000">
                    <a:srgbClr val="000000"/>
                  </a:outerShdw>
                </a:effectLst>
                <a:uLnTx/>
                <a:uFillTx/>
                <a:latin typeface="Arial"/>
                <a:ea typeface="+mn-ea"/>
                <a:cs typeface="Arial"/>
              </a:rPr>
              <a:t>PROWAG</a:t>
            </a:r>
          </a:p>
        </p:txBody>
      </p:sp>
      <p:sp>
        <p:nvSpPr>
          <p:cNvPr id="8" name="Title 1"/>
          <p:cNvSpPr>
            <a:spLocks noGrp="1"/>
          </p:cNvSpPr>
          <p:nvPr>
            <p:ph type="title"/>
          </p:nvPr>
        </p:nvSpPr>
        <p:spPr>
          <a:xfrm>
            <a:off x="457200" y="42690"/>
            <a:ext cx="8686800" cy="1679520"/>
          </a:xfrm>
        </p:spPr>
        <p:txBody>
          <a:bodyPr/>
          <a:lstStyle/>
          <a:p>
            <a:pPr>
              <a:lnSpc>
                <a:spcPts val="5880"/>
              </a:lnSpc>
            </a:pPr>
            <a:r>
              <a:rPr lang="en-US" sz="3200" dirty="0"/>
              <a:t>Laws, Guidelines and Governing Agencies -</a:t>
            </a:r>
            <a:r>
              <a:rPr lang="en-US" sz="3200" dirty="0" smtClean="0"/>
              <a:t> </a:t>
            </a:r>
            <a:r>
              <a:rPr lang="en-US" sz="6000" dirty="0" smtClean="0"/>
              <a:t>MUTCD</a:t>
            </a:r>
            <a:endParaRPr lang="en-US" sz="6000" dirty="0"/>
          </a:p>
        </p:txBody>
      </p:sp>
      <p:pic>
        <p:nvPicPr>
          <p:cNvPr id="5" name="Picture 4" descr="MUTCD.png"/>
          <p:cNvPicPr>
            <a:picLocks noChangeAspect="1"/>
          </p:cNvPicPr>
          <p:nvPr/>
        </p:nvPicPr>
        <p:blipFill>
          <a:blip r:embed="rId2"/>
          <a:stretch>
            <a:fillRect/>
          </a:stretch>
        </p:blipFill>
        <p:spPr>
          <a:xfrm>
            <a:off x="5676900" y="2854301"/>
            <a:ext cx="3654920" cy="4003699"/>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2" accel="50000" decel="5000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2150801"/>
            <a:ext cx="4470400" cy="3589599"/>
          </a:xfrm>
        </p:spPr>
        <p:txBody>
          <a:bodyPr/>
          <a:lstStyle/>
          <a:p>
            <a:pPr lvl="1"/>
            <a:r>
              <a:rPr lang="en-US" dirty="0"/>
              <a:t>The Access Board charter the Public Rights-of-Way Access Advisory Committee (PROWAAC) in 1999 to develop recommendations for public rights-of-way.</a:t>
            </a:r>
          </a:p>
        </p:txBody>
      </p:sp>
      <p:sp>
        <p:nvSpPr>
          <p:cNvPr id="7" name="Title 1"/>
          <p:cNvSpPr>
            <a:spLocks noGrp="1"/>
          </p:cNvSpPr>
          <p:nvPr>
            <p:ph type="title"/>
          </p:nvPr>
        </p:nvSpPr>
        <p:spPr>
          <a:xfrm>
            <a:off x="457200" y="327123"/>
            <a:ext cx="8686800" cy="1679520"/>
          </a:xfrm>
        </p:spPr>
        <p:txBody>
          <a:bodyPr/>
          <a:lstStyle/>
          <a:p>
            <a:pPr>
              <a:lnSpc>
                <a:spcPts val="5880"/>
              </a:lnSpc>
            </a:pPr>
            <a:r>
              <a:rPr lang="en-US" sz="3200" dirty="0" smtClean="0"/>
              <a:t>Laws, Guidelines and Governing Agencies - </a:t>
            </a:r>
            <a:r>
              <a:rPr lang="en-US" sz="6000" dirty="0" smtClean="0"/>
              <a:t>PROWAG </a:t>
            </a:r>
            <a:endParaRPr lang="en-US" sz="6000" dirty="0"/>
          </a:p>
        </p:txBody>
      </p:sp>
      <p:pic>
        <p:nvPicPr>
          <p:cNvPr id="4" name="Picture 3" descr="SIGN.png"/>
          <p:cNvPicPr>
            <a:picLocks noChangeAspect="1"/>
          </p:cNvPicPr>
          <p:nvPr/>
        </p:nvPicPr>
        <p:blipFill>
          <a:blip r:embed="rId2"/>
          <a:stretch>
            <a:fillRect/>
          </a:stretch>
        </p:blipFill>
        <p:spPr>
          <a:xfrm>
            <a:off x="4711701" y="2150801"/>
            <a:ext cx="3771899" cy="3771899"/>
          </a:xfrm>
          <a:prstGeom prst="rect">
            <a:avLst/>
          </a:prstGeom>
          <a:effectLst>
            <a:outerShdw blurRad="304800" dist="190500" dir="2700000">
              <a:srgbClr val="000000"/>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 presetClass="entr" presetSubtype="2" accel="50000" decel="50000" fill="hold" grpId="0" nodeType="afterEffect">
                                  <p:stCondLst>
                                    <p:cond delay="200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3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2150801"/>
            <a:ext cx="5494338" cy="3495401"/>
          </a:xfrm>
        </p:spPr>
        <p:txBody>
          <a:bodyPr/>
          <a:lstStyle/>
          <a:p>
            <a:pPr lvl="1"/>
            <a:r>
              <a:rPr lang="en-US" dirty="0" smtClean="0"/>
              <a:t>The </a:t>
            </a:r>
            <a:r>
              <a:rPr lang="en-US" dirty="0"/>
              <a:t>committee was made up of individuals with disabilities, advocates for individuals with disabilities, </a:t>
            </a:r>
            <a:r>
              <a:rPr lang="en-US" dirty="0" smtClean="0"/>
              <a:t>traffic </a:t>
            </a:r>
            <a:r>
              <a:rPr lang="en-US" dirty="0"/>
              <a:t>engineers, planners, </a:t>
            </a:r>
            <a:r>
              <a:rPr lang="en-US" dirty="0" smtClean="0"/>
              <a:t>public </a:t>
            </a:r>
            <a:r>
              <a:rPr lang="en-US" dirty="0"/>
              <a:t>works officials representing cities, state DOTs and professional organizations.</a:t>
            </a:r>
          </a:p>
        </p:txBody>
      </p:sp>
      <p:sp>
        <p:nvSpPr>
          <p:cNvPr id="10" name="Title 1"/>
          <p:cNvSpPr>
            <a:spLocks noGrp="1"/>
          </p:cNvSpPr>
          <p:nvPr>
            <p:ph type="title"/>
          </p:nvPr>
        </p:nvSpPr>
        <p:spPr>
          <a:xfrm>
            <a:off x="457200" y="327123"/>
            <a:ext cx="8686800" cy="1679520"/>
          </a:xfrm>
        </p:spPr>
        <p:txBody>
          <a:bodyPr/>
          <a:lstStyle/>
          <a:p>
            <a:pPr>
              <a:lnSpc>
                <a:spcPts val="5880"/>
              </a:lnSpc>
            </a:pPr>
            <a:r>
              <a:rPr lang="en-US" sz="3200" dirty="0"/>
              <a:t>Laws, Guidelines and Governing Agencies -</a:t>
            </a:r>
            <a:r>
              <a:rPr lang="en-US" sz="3200" dirty="0" smtClean="0"/>
              <a:t> </a:t>
            </a:r>
            <a:r>
              <a:rPr lang="en-US" sz="6000" dirty="0" smtClean="0"/>
              <a:t>PROWAG</a:t>
            </a:r>
            <a:endParaRPr lang="en-US" sz="6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CFFF9"/>
      </a:hlink>
      <a:folHlink>
        <a:srgbClr val="FFA2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6092</TotalTime>
  <Words>2577</Words>
  <Application>Microsoft Macintosh PowerPoint</Application>
  <PresentationFormat>On-screen Show (4:3)</PresentationFormat>
  <Paragraphs>263</Paragraphs>
  <Slides>61</Slides>
  <Notes>1</Notes>
  <HiddenSlides>0</HiddenSlides>
  <MMClips>4</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PowerPoint Presentation</vt:lpstr>
      <vt:lpstr>PowerPoint Presentation</vt:lpstr>
      <vt:lpstr>What is an APS? </vt:lpstr>
      <vt:lpstr>Benefits &amp; Purpose  of an APS? </vt:lpstr>
      <vt:lpstr>Benefits &amp; Purpose  of an APS? </vt:lpstr>
      <vt:lpstr>Laws, Guidelines and Governing Agencies - MUTCD</vt:lpstr>
      <vt:lpstr>Laws, Guidelines and Governing Agencies - MUTCD</vt:lpstr>
      <vt:lpstr>Laws, Guidelines and Governing Agencies - PROWAG </vt:lpstr>
      <vt:lpstr>Laws, Guidelines and Governing Agencies - PROWAG</vt:lpstr>
      <vt:lpstr>Laws, Guidelines and Governing Agencies - PROWAG</vt:lpstr>
      <vt:lpstr>Laws, Guidelines and Governing Agencies - ADA </vt:lpstr>
      <vt:lpstr>Laws, Guidelines and Governing Agencies - FHWA</vt:lpstr>
      <vt:lpstr>Functions of an APS</vt:lpstr>
      <vt:lpstr>Functions of an APS</vt:lpstr>
      <vt:lpstr>Functions of an APS</vt:lpstr>
      <vt:lpstr>Benefits of an APS</vt:lpstr>
      <vt:lpstr>Types of APS in the U.S.</vt:lpstr>
      <vt:lpstr>PowerPoint Presentation</vt:lpstr>
      <vt:lpstr>PowerPoint Presentation</vt:lpstr>
      <vt:lpstr>Types of APS in the U.S.</vt:lpstr>
      <vt:lpstr>Types of APS in the U.S.</vt:lpstr>
      <vt:lpstr>Types of APS in the U.S.</vt:lpstr>
      <vt:lpstr>Types of APS in the U.S.</vt:lpstr>
      <vt:lpstr>Signalization &amp; Timing Plans </vt:lpstr>
      <vt:lpstr>Signalization &amp; Timing Plans </vt:lpstr>
      <vt:lpstr>Pedestrian Signals &amp; Timing</vt:lpstr>
      <vt:lpstr>Pedestrian Signals &amp; Timing</vt:lpstr>
      <vt:lpstr>Pedestrian Signals &amp; Timing</vt:lpstr>
      <vt:lpstr>Pedestrian Signals &amp; Timing</vt:lpstr>
      <vt:lpstr>PowerPoint Presentation</vt:lpstr>
      <vt:lpstr>Criteria for WALK Indications</vt:lpstr>
      <vt:lpstr>Criteria for WALK Indications</vt:lpstr>
      <vt:lpstr>Criteria for WALK Indications</vt:lpstr>
      <vt:lpstr>Criteria for WALK Indications</vt:lpstr>
      <vt:lpstr>Current Recommendations for WALK Indications</vt:lpstr>
      <vt:lpstr>Current Recommendations for WALK Indications</vt:lpstr>
      <vt:lpstr>Pushbutton Locator Tone</vt:lpstr>
      <vt:lpstr>Pushbutton Locator Tone</vt:lpstr>
      <vt:lpstr>Tactile Arrow</vt:lpstr>
      <vt:lpstr>Automatic Volume Adjustment</vt:lpstr>
      <vt:lpstr>Actuation Indicator</vt:lpstr>
      <vt:lpstr>Extended Button Press</vt:lpstr>
      <vt:lpstr>Extended Button Press</vt:lpstr>
      <vt:lpstr>Pushbutton Information Message</vt:lpstr>
      <vt:lpstr>Audible Beaconing</vt:lpstr>
      <vt:lpstr>Alert Tone</vt:lpstr>
      <vt:lpstr>Tactile Map</vt:lpstr>
      <vt:lpstr>Where Are APS Requirements?</vt:lpstr>
      <vt:lpstr>MUTCD Recommends:</vt:lpstr>
      <vt:lpstr>APS Prioritization Tool</vt:lpstr>
      <vt:lpstr>PowerPoint Presentation</vt:lpstr>
      <vt:lpstr>General Principles in Deciding on Location</vt:lpstr>
      <vt:lpstr>General Principles in Deciding on Location</vt:lpstr>
      <vt:lpstr>Optimal APS Location</vt:lpstr>
      <vt:lpstr>Optimal APS Location</vt:lpstr>
      <vt:lpstr>Optimal APS Location</vt:lpstr>
      <vt:lpstr>APS Characteristics</vt:lpstr>
      <vt:lpstr>APS Characteristics</vt:lpstr>
      <vt:lpstr>Recommended Features  of an APS</vt:lpstr>
      <vt:lpstr>Reference/Sources</vt:lpstr>
      <vt:lpstr>Reference/Sources</vt:lpstr>
    </vt:vector>
  </TitlesOfParts>
  <Company>Bowman Holt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aaa user</dc:creator>
  <cp:lastModifiedBy>Tracy Sherman</cp:lastModifiedBy>
  <cp:revision>98</cp:revision>
  <dcterms:created xsi:type="dcterms:W3CDTF">2015-06-15T13:56:12Z</dcterms:created>
  <dcterms:modified xsi:type="dcterms:W3CDTF">2015-06-15T21:13:43Z</dcterms:modified>
</cp:coreProperties>
</file>